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B04F-B0DE-46F0-B1D9-1BFF57A97C2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626C-AC55-4BF1-809D-2C348F62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1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B04F-B0DE-46F0-B1D9-1BFF57A97C2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626C-AC55-4BF1-809D-2C348F62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84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B04F-B0DE-46F0-B1D9-1BFF57A97C2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626C-AC55-4BF1-809D-2C348F62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8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B04F-B0DE-46F0-B1D9-1BFF57A97C2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626C-AC55-4BF1-809D-2C348F62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2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B04F-B0DE-46F0-B1D9-1BFF57A97C2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626C-AC55-4BF1-809D-2C348F62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2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B04F-B0DE-46F0-B1D9-1BFF57A97C2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626C-AC55-4BF1-809D-2C348F62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4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B04F-B0DE-46F0-B1D9-1BFF57A97C2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626C-AC55-4BF1-809D-2C348F62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3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B04F-B0DE-46F0-B1D9-1BFF57A97C2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626C-AC55-4BF1-809D-2C348F62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9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B04F-B0DE-46F0-B1D9-1BFF57A97C2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626C-AC55-4BF1-809D-2C348F62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3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B04F-B0DE-46F0-B1D9-1BFF57A97C2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626C-AC55-4BF1-809D-2C348F62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4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B04F-B0DE-46F0-B1D9-1BFF57A97C2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F626C-AC55-4BF1-809D-2C348F62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0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FB04F-B0DE-46F0-B1D9-1BFF57A97C2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F626C-AC55-4BF1-809D-2C348F62D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2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439DC-1167-474F-ABD0-28DE91A1A8CD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101" name="Slide Number Placeholder 1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F0540D1-68FE-4E31-AC38-14FF4CC33A64}" type="slidenum">
              <a:rPr lang="en-MY" altLang="ar-IQ" sz="1200">
                <a:solidFill>
                  <a:srgbClr val="898989"/>
                </a:solidFill>
              </a:rPr>
              <a:pPr algn="r" eaLnBrk="1" hangingPunct="1"/>
              <a:t>1</a:t>
            </a:fld>
            <a:endParaRPr lang="en-MY" altLang="ar-IQ" sz="1200">
              <a:solidFill>
                <a:srgbClr val="898989"/>
              </a:solidFill>
            </a:endParaRPr>
          </a:p>
        </p:txBody>
      </p:sp>
      <p:pic>
        <p:nvPicPr>
          <p:cNvPr id="4103" name="Picture 6" descr="C:\Users\Javad\Desktop\t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"/>
            <a:ext cx="147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80963" y="1520825"/>
            <a:ext cx="1466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IQ" sz="1400">
                <a:latin typeface="Times New Roman" pitchFamily="18" charset="0"/>
                <a:cs typeface="Times New Roman" pitchFamily="18" charset="0"/>
              </a:rPr>
              <a:t>Diyala University</a:t>
            </a:r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7313613" y="1227138"/>
            <a:ext cx="1514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IQ" sz="1000" b="1">
                <a:latin typeface="Times New Roman" pitchFamily="18" charset="0"/>
                <a:cs typeface="Times New Roman" pitchFamily="18" charset="0"/>
              </a:rPr>
              <a:t>Collage of Engineering </a:t>
            </a:r>
          </a:p>
          <a:p>
            <a:pPr eaLnBrk="1" hangingPunct="1"/>
            <a:r>
              <a:rPr lang="en-US" altLang="ar-IQ" sz="1000" b="1">
                <a:latin typeface="Times New Roman" pitchFamily="18" charset="0"/>
                <a:cs typeface="Times New Roman" pitchFamily="18" charset="0"/>
              </a:rPr>
              <a:t>Computer  Engineering </a:t>
            </a:r>
          </a:p>
          <a:p>
            <a:pPr eaLnBrk="1" hangingPunct="1"/>
            <a:r>
              <a:rPr lang="en-US" altLang="ar-IQ" sz="1000" b="1">
                <a:latin typeface="Times New Roman" pitchFamily="18" charset="0"/>
                <a:cs typeface="Times New Roman" pitchFamily="18" charset="0"/>
              </a:rPr>
              <a:t>Department</a:t>
            </a:r>
            <a:endParaRPr lang="en-US" altLang="ar-IQ" sz="1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ar-IQ" sz="1000"/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814388" y="3429000"/>
            <a:ext cx="76215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ar-IQ" sz="3600" dirty="0" smtClean="0"/>
              <a:t>Transistor as switch</a:t>
            </a:r>
          </a:p>
          <a:p>
            <a:pPr algn="ctr" eaLnBrk="1" hangingPunct="1"/>
            <a:r>
              <a:rPr lang="en-US" altLang="ar-IQ" sz="3600" dirty="0" smtClean="0"/>
              <a:t>Lecture three  </a:t>
            </a:r>
            <a:endParaRPr lang="en-US" altLang="ar-IQ" sz="3600" dirty="0"/>
          </a:p>
        </p:txBody>
      </p:sp>
      <p:grpSp>
        <p:nvGrpSpPr>
          <p:cNvPr id="4107" name="Group 1028"/>
          <p:cNvGrpSpPr>
            <a:grpSpLocks/>
          </p:cNvGrpSpPr>
          <p:nvPr/>
        </p:nvGrpSpPr>
        <p:grpSpPr bwMode="auto">
          <a:xfrm>
            <a:off x="1647825" y="5484813"/>
            <a:ext cx="7156450" cy="1076325"/>
            <a:chOff x="791" y="3388"/>
            <a:chExt cx="4257" cy="678"/>
          </a:xfrm>
        </p:grpSpPr>
        <p:sp>
          <p:nvSpPr>
            <p:cNvPr id="4110" name="Rectangle 1029"/>
            <p:cNvSpPr>
              <a:spLocks noChangeArrowheads="1"/>
            </p:cNvSpPr>
            <p:nvPr/>
          </p:nvSpPr>
          <p:spPr bwMode="auto">
            <a:xfrm>
              <a:off x="1371" y="3641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 altLang="ar-IQ">
                <a:solidFill>
                  <a:schemeClr val="bg2"/>
                </a:solidFill>
              </a:endParaRPr>
            </a:p>
          </p:txBody>
        </p:sp>
        <p:grpSp>
          <p:nvGrpSpPr>
            <p:cNvPr id="4111" name="Group 1030"/>
            <p:cNvGrpSpPr>
              <a:grpSpLocks/>
            </p:cNvGrpSpPr>
            <p:nvPr/>
          </p:nvGrpSpPr>
          <p:grpSpPr bwMode="auto">
            <a:xfrm>
              <a:off x="791" y="3856"/>
              <a:ext cx="3207" cy="109"/>
              <a:chOff x="228" y="3285"/>
              <a:chExt cx="3981" cy="109"/>
            </a:xfrm>
          </p:grpSpPr>
          <p:sp>
            <p:nvSpPr>
              <p:cNvPr id="4121" name="Line 1031"/>
              <p:cNvSpPr>
                <a:spLocks noChangeShapeType="1"/>
              </p:cNvSpPr>
              <p:nvPr/>
            </p:nvSpPr>
            <p:spPr bwMode="auto">
              <a:xfrm>
                <a:off x="228" y="3285"/>
                <a:ext cx="39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Line 1032"/>
              <p:cNvSpPr>
                <a:spLocks noChangeShapeType="1"/>
              </p:cNvSpPr>
              <p:nvPr/>
            </p:nvSpPr>
            <p:spPr bwMode="auto">
              <a:xfrm>
                <a:off x="230" y="3323"/>
                <a:ext cx="39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Line 1033"/>
              <p:cNvSpPr>
                <a:spLocks noChangeShapeType="1"/>
              </p:cNvSpPr>
              <p:nvPr/>
            </p:nvSpPr>
            <p:spPr bwMode="auto">
              <a:xfrm>
                <a:off x="230" y="3359"/>
                <a:ext cx="39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Line 1034"/>
              <p:cNvSpPr>
                <a:spLocks noChangeShapeType="1"/>
              </p:cNvSpPr>
              <p:nvPr/>
            </p:nvSpPr>
            <p:spPr bwMode="auto">
              <a:xfrm>
                <a:off x="230" y="3394"/>
                <a:ext cx="39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12" name="AutoShape 1035"/>
            <p:cNvSpPr>
              <a:spLocks noChangeArrowheads="1"/>
            </p:cNvSpPr>
            <p:nvPr/>
          </p:nvSpPr>
          <p:spPr bwMode="auto">
            <a:xfrm rot="5400000">
              <a:off x="4442" y="3479"/>
              <a:ext cx="391" cy="209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EBE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ar-IQ"/>
            </a:p>
          </p:txBody>
        </p:sp>
        <p:sp>
          <p:nvSpPr>
            <p:cNvPr id="4113" name="AutoShape 1036"/>
            <p:cNvSpPr>
              <a:spLocks noChangeArrowheads="1"/>
            </p:cNvSpPr>
            <p:nvPr/>
          </p:nvSpPr>
          <p:spPr bwMode="auto">
            <a:xfrm rot="5400000">
              <a:off x="4748" y="3479"/>
              <a:ext cx="391" cy="209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ar-IQ"/>
            </a:p>
          </p:txBody>
        </p:sp>
        <p:sp>
          <p:nvSpPr>
            <p:cNvPr id="4114" name="AutoShape 1037"/>
            <p:cNvSpPr>
              <a:spLocks noChangeArrowheads="1"/>
            </p:cNvSpPr>
            <p:nvPr/>
          </p:nvSpPr>
          <p:spPr bwMode="auto">
            <a:xfrm rot="5400000">
              <a:off x="4597" y="3480"/>
              <a:ext cx="391" cy="208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ar-IQ"/>
            </a:p>
          </p:txBody>
        </p:sp>
        <p:sp>
          <p:nvSpPr>
            <p:cNvPr id="4115" name="AutoShape 1038"/>
            <p:cNvSpPr>
              <a:spLocks noChangeArrowheads="1"/>
            </p:cNvSpPr>
            <p:nvPr/>
          </p:nvSpPr>
          <p:spPr bwMode="auto">
            <a:xfrm rot="5400000">
              <a:off x="4287" y="3480"/>
              <a:ext cx="391" cy="208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ar-IQ"/>
            </a:p>
          </p:txBody>
        </p:sp>
        <p:sp>
          <p:nvSpPr>
            <p:cNvPr id="4116" name="AutoShape 1039"/>
            <p:cNvSpPr>
              <a:spLocks noChangeArrowheads="1"/>
            </p:cNvSpPr>
            <p:nvPr/>
          </p:nvSpPr>
          <p:spPr bwMode="auto">
            <a:xfrm>
              <a:off x="3894" y="3791"/>
              <a:ext cx="277" cy="27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ar-IQ"/>
            </a:p>
          </p:txBody>
        </p:sp>
        <p:sp>
          <p:nvSpPr>
            <p:cNvPr id="4117" name="Line 1040"/>
            <p:cNvSpPr>
              <a:spLocks noChangeShapeType="1"/>
            </p:cNvSpPr>
            <p:nvPr/>
          </p:nvSpPr>
          <p:spPr bwMode="auto">
            <a:xfrm flipV="1">
              <a:off x="4137" y="3517"/>
              <a:ext cx="690" cy="384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Line 1041"/>
            <p:cNvSpPr>
              <a:spLocks noChangeShapeType="1"/>
            </p:cNvSpPr>
            <p:nvPr/>
          </p:nvSpPr>
          <p:spPr bwMode="auto">
            <a:xfrm flipV="1">
              <a:off x="4157" y="3586"/>
              <a:ext cx="809" cy="357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Line 1042"/>
            <p:cNvSpPr>
              <a:spLocks noChangeShapeType="1"/>
            </p:cNvSpPr>
            <p:nvPr/>
          </p:nvSpPr>
          <p:spPr bwMode="auto">
            <a:xfrm flipV="1">
              <a:off x="4116" y="3476"/>
              <a:ext cx="540" cy="378"/>
            </a:xfrm>
            <a:prstGeom prst="line">
              <a:avLst/>
            </a:prstGeom>
            <a:noFill/>
            <a:ln w="57150">
              <a:solidFill>
                <a:srgbClr val="EBEB1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Line 1043"/>
            <p:cNvSpPr>
              <a:spLocks noChangeShapeType="1"/>
            </p:cNvSpPr>
            <p:nvPr/>
          </p:nvSpPr>
          <p:spPr bwMode="auto">
            <a:xfrm flipV="1">
              <a:off x="4094" y="3470"/>
              <a:ext cx="390" cy="34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8" name="TextBox 4"/>
          <p:cNvSpPr txBox="1">
            <a:spLocks noChangeArrowheads="1"/>
          </p:cNvSpPr>
          <p:nvPr/>
        </p:nvSpPr>
        <p:spPr bwMode="auto">
          <a:xfrm>
            <a:off x="3200400" y="85725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IQ" sz="1400">
                <a:latin typeface="Times New Roman" pitchFamily="18" charset="0"/>
                <a:cs typeface="Times New Roman" pitchFamily="18" charset="0"/>
              </a:rPr>
              <a:t>In The Name of God</a:t>
            </a:r>
          </a:p>
          <a:p>
            <a:pPr eaLnBrk="1" hangingPunct="1"/>
            <a:endParaRPr lang="en-US" altLang="ar-IQ" sz="1400"/>
          </a:p>
        </p:txBody>
      </p:sp>
      <p:pic>
        <p:nvPicPr>
          <p:cNvPr id="410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07963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11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484784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VeCAD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(VLSI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eCAD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 from FKE, UTM, MALAYSIA, 2012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Jimmie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Cathey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Theory and Problems of Electronic Devices and Circuits, 2nd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Edition, 2002.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J. M.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Rabaey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Chandrakasan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Nikolic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Digital Integrated Circuits: A Design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Perspective. 2nd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ed. Upper Saddle River, NJ: Pearson Education, Inc., 2003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S-M. Kang and Y.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Leblebici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CMOS Digital Integrated Circuits. 3rd ed. Singapore: McGraw-Hill,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2005.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043608" y="620688"/>
            <a:ext cx="2365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351923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718643" y="894310"/>
            <a:ext cx="5679712" cy="2263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16802" y="892843"/>
            <a:ext cx="5684315" cy="2257276"/>
          </a:xfrm>
          <a:custGeom>
            <a:avLst/>
            <a:gdLst/>
            <a:ahLst/>
            <a:cxnLst/>
            <a:rect l="l" t="t" r="r" b="b"/>
            <a:pathLst>
              <a:path w="4705350" h="3519678">
                <a:moveTo>
                  <a:pt x="6857" y="3519678"/>
                </a:moveTo>
                <a:lnTo>
                  <a:pt x="6857" y="12953"/>
                </a:lnTo>
                <a:lnTo>
                  <a:pt x="12953" y="6857"/>
                </a:lnTo>
                <a:lnTo>
                  <a:pt x="4693158" y="6857"/>
                </a:lnTo>
                <a:lnTo>
                  <a:pt x="4705350" y="0"/>
                </a:lnTo>
                <a:lnTo>
                  <a:pt x="0" y="0"/>
                </a:lnTo>
                <a:lnTo>
                  <a:pt x="6857" y="3519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16802" y="892843"/>
            <a:ext cx="5684315" cy="2265583"/>
          </a:xfrm>
          <a:custGeom>
            <a:avLst/>
            <a:gdLst/>
            <a:ahLst/>
            <a:cxnLst/>
            <a:rect l="l" t="t" r="r" b="b"/>
            <a:pathLst>
              <a:path w="4705350" h="3532632">
                <a:moveTo>
                  <a:pt x="4705350" y="3532632"/>
                </a:moveTo>
                <a:lnTo>
                  <a:pt x="4705350" y="0"/>
                </a:lnTo>
                <a:lnTo>
                  <a:pt x="4693158" y="6857"/>
                </a:lnTo>
                <a:lnTo>
                  <a:pt x="12953" y="6857"/>
                </a:lnTo>
                <a:lnTo>
                  <a:pt x="6857" y="12953"/>
                </a:lnTo>
                <a:lnTo>
                  <a:pt x="6857" y="3519678"/>
                </a:lnTo>
                <a:lnTo>
                  <a:pt x="0" y="0"/>
                </a:lnTo>
                <a:lnTo>
                  <a:pt x="0" y="3532632"/>
                </a:lnTo>
                <a:lnTo>
                  <a:pt x="4705350" y="3532632"/>
                </a:lnTo>
                <a:lnTo>
                  <a:pt x="12953" y="3525774"/>
                </a:lnTo>
                <a:lnTo>
                  <a:pt x="12954" y="12953"/>
                </a:lnTo>
                <a:lnTo>
                  <a:pt x="4699254" y="12953"/>
                </a:lnTo>
                <a:lnTo>
                  <a:pt x="4699254" y="3519678"/>
                </a:lnTo>
                <a:lnTo>
                  <a:pt x="4693158" y="3525774"/>
                </a:lnTo>
                <a:lnTo>
                  <a:pt x="4705350" y="3532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32449" y="901150"/>
            <a:ext cx="5668666" cy="2257276"/>
          </a:xfrm>
          <a:custGeom>
            <a:avLst/>
            <a:gdLst/>
            <a:ahLst/>
            <a:cxnLst/>
            <a:rect l="l" t="t" r="r" b="b"/>
            <a:pathLst>
              <a:path w="4692396" h="3519678">
                <a:moveTo>
                  <a:pt x="4686300" y="0"/>
                </a:moveTo>
                <a:lnTo>
                  <a:pt x="4680204" y="0"/>
                </a:lnTo>
                <a:lnTo>
                  <a:pt x="4680204" y="3506724"/>
                </a:lnTo>
                <a:lnTo>
                  <a:pt x="0" y="3506724"/>
                </a:lnTo>
                <a:lnTo>
                  <a:pt x="0" y="3512820"/>
                </a:lnTo>
                <a:lnTo>
                  <a:pt x="4692396" y="3519678"/>
                </a:lnTo>
                <a:lnTo>
                  <a:pt x="4680204" y="3512820"/>
                </a:lnTo>
                <a:lnTo>
                  <a:pt x="4686300" y="3506724"/>
                </a:lnTo>
                <a:lnTo>
                  <a:pt x="4686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48622" y="3326068"/>
            <a:ext cx="6035226" cy="202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22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14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plot</a:t>
            </a:r>
            <a:r>
              <a:rPr sz="1100" spc="14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15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14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same</a:t>
            </a:r>
            <a:r>
              <a:rPr sz="1100" spc="13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plot</a:t>
            </a:r>
            <a:r>
              <a:rPr sz="1100" spc="14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as</a:t>
            </a:r>
            <a:r>
              <a:rPr sz="1100" spc="15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in</a:t>
            </a:r>
            <a:r>
              <a:rPr sz="1100" spc="156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14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19</a:t>
            </a:r>
            <a:r>
              <a:rPr sz="1100" spc="152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(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14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sh</a:t>
            </a:r>
            <a:r>
              <a:rPr sz="1100" spc="-4" dirty="0" smtClean="0">
                <a:latin typeface="Arial"/>
                <a:cs typeface="Arial"/>
              </a:rPr>
              <a:t>ort</a:t>
            </a:r>
            <a:r>
              <a:rPr sz="1100" spc="0" dirty="0" smtClean="0">
                <a:latin typeface="Arial"/>
                <a:cs typeface="Arial"/>
              </a:rPr>
              <a:t>-channel</a:t>
            </a:r>
            <a:r>
              <a:rPr sz="1100" spc="101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evice)</a:t>
            </a:r>
            <a:r>
              <a:rPr sz="1100" spc="1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but</a:t>
            </a:r>
            <a:r>
              <a:rPr sz="1100" spc="14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ow</a:t>
            </a:r>
            <a:r>
              <a:rPr sz="1100" spc="144" dirty="0" smtClean="0">
                <a:latin typeface="Arial"/>
                <a:cs typeface="Arial"/>
              </a:rPr>
              <a:t> </a:t>
            </a:r>
            <a:r>
              <a:rPr sz="1100" spc="9" dirty="0" smtClean="0">
                <a:latin typeface="Arial"/>
                <a:cs typeface="Arial"/>
              </a:rPr>
              <a:t>I</a:t>
            </a:r>
            <a:r>
              <a:rPr sz="1050" spc="0" baseline="-20705" dirty="0" smtClean="0">
                <a:latin typeface="Arial"/>
                <a:cs typeface="Arial"/>
              </a:rPr>
              <a:t>D </a:t>
            </a:r>
            <a:r>
              <a:rPr sz="1050" spc="95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 plotted</a:t>
            </a:r>
            <a:r>
              <a:rPr sz="1100" spc="-4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with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log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scale.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8623" y="3702393"/>
            <a:ext cx="6034614" cy="202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Presence</a:t>
            </a:r>
            <a:r>
              <a:rPr sz="1100" spc="128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16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su</a:t>
            </a:r>
            <a:r>
              <a:rPr sz="1100" spc="-4" dirty="0" smtClean="0">
                <a:latin typeface="Arial"/>
                <a:cs typeface="Arial"/>
              </a:rPr>
              <a:t>b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resh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ld</a:t>
            </a:r>
            <a:r>
              <a:rPr sz="1100" spc="11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cu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rent</a:t>
            </a:r>
            <a:r>
              <a:rPr sz="1100" spc="13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16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undesirable</a:t>
            </a:r>
            <a:r>
              <a:rPr sz="1100" spc="11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because</a:t>
            </a:r>
            <a:r>
              <a:rPr sz="1100" spc="12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it</a:t>
            </a:r>
            <a:r>
              <a:rPr sz="1100" spc="16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deviates</a:t>
            </a:r>
            <a:r>
              <a:rPr sz="1100" spc="12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om</a:t>
            </a:r>
            <a:r>
              <a:rPr sz="1100" spc="14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 ideal</a:t>
            </a:r>
            <a:r>
              <a:rPr sz="1100" spc="-1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switch-like</a:t>
            </a:r>
            <a:r>
              <a:rPr sz="1100" spc="-5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behavior.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8623" y="4078719"/>
            <a:ext cx="6039649" cy="2187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For</a:t>
            </a:r>
            <a:r>
              <a:rPr sz="1100" spc="27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typical</a:t>
            </a:r>
            <a:r>
              <a:rPr sz="1100" spc="25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devices,</a:t>
            </a:r>
            <a:r>
              <a:rPr sz="1100" spc="24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27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su</a:t>
            </a:r>
            <a:r>
              <a:rPr sz="1100" spc="-4" dirty="0" smtClean="0">
                <a:latin typeface="Arial"/>
                <a:cs typeface="Arial"/>
              </a:rPr>
              <a:t>b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res</a:t>
            </a:r>
            <a:r>
              <a:rPr sz="1100" spc="-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old</a:t>
            </a:r>
            <a:r>
              <a:rPr sz="1100" spc="2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cu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re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25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drops</a:t>
            </a:r>
            <a:r>
              <a:rPr sz="1100" spc="26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by</a:t>
            </a:r>
            <a:r>
              <a:rPr sz="1100" spc="28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27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fact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262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283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1</a:t>
            </a:r>
            <a:r>
              <a:rPr sz="1100" spc="0" dirty="0" smtClean="0">
                <a:latin typeface="Arial"/>
                <a:cs typeface="Arial"/>
              </a:rPr>
              <a:t>0</a:t>
            </a:r>
            <a:r>
              <a:rPr sz="1100" spc="27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27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 reduction</a:t>
            </a:r>
            <a:r>
              <a:rPr sz="1100" spc="-5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in</a:t>
            </a:r>
            <a:r>
              <a:rPr sz="1100" spc="-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GS</a:t>
            </a:r>
            <a:r>
              <a:rPr sz="1050" spc="146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of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90</a:t>
            </a:r>
            <a:r>
              <a:rPr sz="1100" spc="-1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mV.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8644" y="4454950"/>
            <a:ext cx="6039317" cy="122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0"/>
              </a:lnSpc>
              <a:spcBef>
                <a:spcPts val="69"/>
              </a:spcBef>
            </a:pPr>
            <a:r>
              <a:rPr sz="1650" spc="0" baseline="5270" dirty="0" smtClean="0">
                <a:latin typeface="Arial"/>
                <a:cs typeface="Arial"/>
              </a:rPr>
              <a:t>In</a:t>
            </a:r>
            <a:r>
              <a:rPr sz="1650" spc="-19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summary,</a:t>
            </a:r>
            <a:r>
              <a:rPr sz="1650" spc="-58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transistor</a:t>
            </a:r>
            <a:r>
              <a:rPr sz="1650" spc="-65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is</a:t>
            </a:r>
            <a:r>
              <a:rPr sz="1650" spc="-7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already</a:t>
            </a:r>
            <a:r>
              <a:rPr sz="1650" spc="-3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partially</a:t>
            </a:r>
            <a:r>
              <a:rPr sz="1650" spc="-37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conducting</a:t>
            </a:r>
            <a:r>
              <a:rPr sz="1650" spc="-58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for</a:t>
            </a:r>
            <a:r>
              <a:rPr sz="1650" spc="-27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gate</a:t>
            </a:r>
            <a:r>
              <a:rPr sz="1650" spc="-3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voltages</a:t>
            </a:r>
            <a:r>
              <a:rPr sz="1650" spc="-40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below</a:t>
            </a:r>
            <a:r>
              <a:rPr sz="1650" spc="-23" baseline="5270" dirty="0" smtClean="0">
                <a:latin typeface="Arial"/>
                <a:cs typeface="Arial"/>
              </a:rPr>
              <a:t> </a:t>
            </a:r>
            <a:r>
              <a:rPr sz="1650" spc="9" baseline="5270" dirty="0" smtClean="0">
                <a:latin typeface="Arial"/>
                <a:cs typeface="Arial"/>
              </a:rPr>
              <a:t>V</a:t>
            </a:r>
            <a:r>
              <a:rPr sz="1050" spc="9" baseline="-12423" dirty="0" smtClean="0">
                <a:latin typeface="Arial"/>
                <a:cs typeface="Arial"/>
              </a:rPr>
              <a:t>T</a:t>
            </a:r>
            <a:r>
              <a:rPr sz="1650" spc="0" baseline="527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40790" y="6498892"/>
            <a:ext cx="2282665" cy="130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3830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718643" y="894310"/>
            <a:ext cx="5679712" cy="2263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802" y="892843"/>
            <a:ext cx="5684315" cy="2257276"/>
          </a:xfrm>
          <a:custGeom>
            <a:avLst/>
            <a:gdLst/>
            <a:ahLst/>
            <a:cxnLst/>
            <a:rect l="l" t="t" r="r" b="b"/>
            <a:pathLst>
              <a:path w="4705350" h="3519678">
                <a:moveTo>
                  <a:pt x="6857" y="3519678"/>
                </a:moveTo>
                <a:lnTo>
                  <a:pt x="6857" y="12953"/>
                </a:lnTo>
                <a:lnTo>
                  <a:pt x="12953" y="6857"/>
                </a:lnTo>
                <a:lnTo>
                  <a:pt x="4693158" y="6857"/>
                </a:lnTo>
                <a:lnTo>
                  <a:pt x="4705350" y="0"/>
                </a:lnTo>
                <a:lnTo>
                  <a:pt x="0" y="0"/>
                </a:lnTo>
                <a:lnTo>
                  <a:pt x="6857" y="3519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16802" y="892843"/>
            <a:ext cx="5684315" cy="2265583"/>
          </a:xfrm>
          <a:custGeom>
            <a:avLst/>
            <a:gdLst/>
            <a:ahLst/>
            <a:cxnLst/>
            <a:rect l="l" t="t" r="r" b="b"/>
            <a:pathLst>
              <a:path w="4705350" h="3532632">
                <a:moveTo>
                  <a:pt x="4705350" y="3532632"/>
                </a:moveTo>
                <a:lnTo>
                  <a:pt x="4705350" y="0"/>
                </a:lnTo>
                <a:lnTo>
                  <a:pt x="4693158" y="6857"/>
                </a:lnTo>
                <a:lnTo>
                  <a:pt x="12953" y="6857"/>
                </a:lnTo>
                <a:lnTo>
                  <a:pt x="6857" y="12953"/>
                </a:lnTo>
                <a:lnTo>
                  <a:pt x="6857" y="3519678"/>
                </a:lnTo>
                <a:lnTo>
                  <a:pt x="0" y="0"/>
                </a:lnTo>
                <a:lnTo>
                  <a:pt x="0" y="3532632"/>
                </a:lnTo>
                <a:lnTo>
                  <a:pt x="4705350" y="3532632"/>
                </a:lnTo>
                <a:lnTo>
                  <a:pt x="12953" y="3525774"/>
                </a:lnTo>
                <a:lnTo>
                  <a:pt x="12954" y="12953"/>
                </a:lnTo>
                <a:lnTo>
                  <a:pt x="4699254" y="12953"/>
                </a:lnTo>
                <a:lnTo>
                  <a:pt x="4699254" y="3519678"/>
                </a:lnTo>
                <a:lnTo>
                  <a:pt x="4693158" y="3525774"/>
                </a:lnTo>
                <a:lnTo>
                  <a:pt x="4705350" y="3532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32449" y="901150"/>
            <a:ext cx="5668666" cy="2257276"/>
          </a:xfrm>
          <a:custGeom>
            <a:avLst/>
            <a:gdLst/>
            <a:ahLst/>
            <a:cxnLst/>
            <a:rect l="l" t="t" r="r" b="b"/>
            <a:pathLst>
              <a:path w="4692396" h="3519678">
                <a:moveTo>
                  <a:pt x="4686300" y="0"/>
                </a:moveTo>
                <a:lnTo>
                  <a:pt x="4680204" y="0"/>
                </a:lnTo>
                <a:lnTo>
                  <a:pt x="4680204" y="3506724"/>
                </a:lnTo>
                <a:lnTo>
                  <a:pt x="0" y="3506724"/>
                </a:lnTo>
                <a:lnTo>
                  <a:pt x="0" y="3512820"/>
                </a:lnTo>
                <a:lnTo>
                  <a:pt x="4692396" y="3519678"/>
                </a:lnTo>
                <a:lnTo>
                  <a:pt x="4680204" y="3512820"/>
                </a:lnTo>
                <a:lnTo>
                  <a:pt x="4686300" y="3506724"/>
                </a:lnTo>
                <a:lnTo>
                  <a:pt x="4686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48650" y="3326068"/>
            <a:ext cx="6033337" cy="202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1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five</a:t>
            </a:r>
            <a:r>
              <a:rPr sz="1100" spc="-1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pa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amete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5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re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for</a:t>
            </a:r>
            <a:r>
              <a:rPr sz="1100" spc="-2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2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0</a:t>
            </a:r>
            <a:r>
              <a:rPr sz="1100" spc="0" dirty="0" smtClean="0">
                <a:latin typeface="Arial"/>
                <a:cs typeface="Arial"/>
              </a:rPr>
              <a:t>.25</a:t>
            </a:r>
            <a:r>
              <a:rPr sz="1100" spc="-2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micron</a:t>
            </a:r>
            <a:r>
              <a:rPr sz="1100" spc="-3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process</a:t>
            </a:r>
            <a:r>
              <a:rPr sz="1100" spc="-4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fere</a:t>
            </a:r>
            <a:r>
              <a:rPr sz="1100" spc="-4" dirty="0" smtClean="0">
                <a:latin typeface="Arial"/>
                <a:cs typeface="Arial"/>
              </a:rPr>
              <a:t>nc</a:t>
            </a:r>
            <a:r>
              <a:rPr sz="1100" spc="0" dirty="0" smtClean="0">
                <a:latin typeface="Arial"/>
                <a:cs typeface="Arial"/>
              </a:rPr>
              <a:t>ed</a:t>
            </a:r>
            <a:r>
              <a:rPr sz="1100" spc="-5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in</a:t>
            </a:r>
            <a:r>
              <a:rPr sz="1100" spc="-1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tex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-2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-1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va</a:t>
            </a:r>
            <a:r>
              <a:rPr sz="1100" spc="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id for</a:t>
            </a:r>
            <a:r>
              <a:rPr sz="1100" spc="-2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minimum</a:t>
            </a:r>
            <a:r>
              <a:rPr sz="1100" spc="-4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length</a:t>
            </a:r>
            <a:r>
              <a:rPr sz="1100" spc="-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device</a:t>
            </a:r>
            <a:r>
              <a:rPr sz="1100" spc="-2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only.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48650" y="3702393"/>
            <a:ext cx="6054176" cy="219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7941">
              <a:lnSpc>
                <a:spcPts val="500"/>
              </a:lnSpc>
              <a:spcBef>
                <a:spcPts val="20"/>
              </a:spcBef>
            </a:pPr>
            <a:endParaRPr sz="500"/>
          </a:p>
          <a:p>
            <a:pPr marL="12700">
              <a:lnSpc>
                <a:spcPts val="1264"/>
              </a:lnSpc>
            </a:pPr>
            <a:r>
              <a:rPr sz="1100" spc="0" dirty="0" smtClean="0">
                <a:latin typeface="Arial"/>
                <a:cs typeface="Arial"/>
              </a:rPr>
              <a:t>For</a:t>
            </a:r>
            <a:r>
              <a:rPr sz="1100" spc="4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PMOS,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min</a:t>
            </a:r>
            <a:r>
              <a:rPr sz="1100" spc="3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function</a:t>
            </a:r>
            <a:r>
              <a:rPr sz="1100" spc="2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should</a:t>
            </a:r>
            <a:r>
              <a:rPr sz="1100" spc="2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be</a:t>
            </a:r>
            <a:r>
              <a:rPr sz="1100" spc="4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changed</a:t>
            </a:r>
            <a:r>
              <a:rPr sz="1100" spc="1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</a:t>
            </a:r>
            <a:r>
              <a:rPr sz="1100" spc="4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max</a:t>
            </a:r>
            <a:r>
              <a:rPr sz="1100" spc="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function,</a:t>
            </a:r>
            <a:r>
              <a:rPr sz="1100" spc="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5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choose 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883"/>
              </a:lnSpc>
            </a:pP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largest</a:t>
            </a:r>
            <a:r>
              <a:rPr sz="1100" spc="-4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value</a:t>
            </a:r>
            <a:r>
              <a:rPr sz="1100" spc="-2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among</a:t>
            </a:r>
            <a:r>
              <a:rPr sz="1100" spc="-3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three</a:t>
            </a:r>
            <a:r>
              <a:rPr sz="1100" spc="-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variables.</a:t>
            </a:r>
            <a:r>
              <a:rPr sz="1100" spc="-5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</a:t>
            </a:r>
            <a:r>
              <a:rPr sz="1050" spc="0" baseline="-20705" dirty="0" smtClean="0">
                <a:latin typeface="Arial"/>
                <a:cs typeface="Arial"/>
              </a:rPr>
              <a:t>D</a:t>
            </a:r>
            <a:r>
              <a:rPr sz="1050" spc="115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0</a:t>
            </a:r>
            <a:r>
              <a:rPr sz="1100" spc="-1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for</a:t>
            </a:r>
            <a:r>
              <a:rPr sz="1100" spc="-2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GS</a:t>
            </a:r>
            <a:r>
              <a:rPr sz="1050" spc="146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–</a:t>
            </a:r>
            <a:r>
              <a:rPr sz="1100" spc="-1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T</a:t>
            </a:r>
            <a:r>
              <a:rPr sz="1050" spc="24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Meiryo"/>
                <a:cs typeface="Meiryo"/>
              </a:rPr>
              <a:t>≥</a:t>
            </a:r>
            <a:r>
              <a:rPr sz="1100" spc="44" dirty="0" smtClean="0">
                <a:latin typeface="Meiryo"/>
                <a:cs typeface="Meiryo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0.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8631" y="4078636"/>
            <a:ext cx="5211378" cy="202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The </a:t>
            </a:r>
            <a:r>
              <a:rPr sz="1100" spc="7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unified </a:t>
            </a:r>
            <a:r>
              <a:rPr sz="1100" spc="6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model </a:t>
            </a:r>
            <a:r>
              <a:rPr sz="1100" spc="5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int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oduces </a:t>
            </a:r>
            <a:r>
              <a:rPr sz="1100" spc="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 </a:t>
            </a:r>
            <a:r>
              <a:rPr sz="1100" spc="7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channel-length </a:t>
            </a:r>
            <a:r>
              <a:rPr sz="1100" spc="1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modulation </a:t>
            </a:r>
            <a:r>
              <a:rPr sz="1100" spc="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even region.</a:t>
            </a:r>
            <a:r>
              <a:rPr sz="1100" spc="-4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This</a:t>
            </a:r>
            <a:r>
              <a:rPr sz="1100" spc="-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-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done</a:t>
            </a:r>
            <a:r>
              <a:rPr sz="1100" spc="-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make</a:t>
            </a:r>
            <a:r>
              <a:rPr sz="1100" spc="-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equation</a:t>
            </a:r>
            <a:r>
              <a:rPr sz="1100" spc="-4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as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universal</a:t>
            </a:r>
            <a:r>
              <a:rPr sz="1100" spc="-3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as</a:t>
            </a:r>
            <a:r>
              <a:rPr sz="1100" spc="-2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possible.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22284" y="4078637"/>
            <a:ext cx="252074" cy="10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24381" y="4078637"/>
            <a:ext cx="469080" cy="10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linear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8620" y="4454962"/>
            <a:ext cx="3962821" cy="9611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9" marR="40641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Conclusion:</a:t>
            </a:r>
            <a:r>
              <a:rPr sz="1100" spc="-5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For</a:t>
            </a:r>
            <a:r>
              <a:rPr sz="1100" spc="-2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NMOS,</a:t>
            </a:r>
            <a:endParaRPr sz="1100">
              <a:latin typeface="Arial"/>
              <a:cs typeface="Arial"/>
            </a:endParaRPr>
          </a:p>
          <a:p>
            <a:pPr marL="12709" marR="40641">
              <a:lnSpc>
                <a:spcPts val="1152"/>
              </a:lnSpc>
              <a:spcBef>
                <a:spcPts val="388"/>
              </a:spcBef>
            </a:pPr>
            <a:r>
              <a:rPr sz="1100" spc="0" dirty="0" smtClean="0">
                <a:latin typeface="Arial"/>
                <a:cs typeface="Arial"/>
              </a:rPr>
              <a:t>if V</a:t>
            </a:r>
            <a:r>
              <a:rPr sz="1050" spc="0" baseline="-20705" dirty="0" smtClean="0">
                <a:latin typeface="Arial"/>
                <a:cs typeface="Arial"/>
              </a:rPr>
              <a:t>min</a:t>
            </a:r>
            <a:r>
              <a:rPr sz="1050" spc="156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GS</a:t>
            </a:r>
            <a:r>
              <a:rPr sz="1050" spc="146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–</a:t>
            </a:r>
            <a:r>
              <a:rPr sz="1100" spc="-1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9" baseline="-20705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, transistor</a:t>
            </a:r>
            <a:r>
              <a:rPr sz="1100" spc="-6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-1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in</a:t>
            </a:r>
            <a:r>
              <a:rPr sz="1100" spc="-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saturation</a:t>
            </a:r>
            <a:r>
              <a:rPr sz="1100" spc="-6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endParaRPr sz="1100">
              <a:latin typeface="Arial"/>
              <a:cs typeface="Arial"/>
            </a:endParaRPr>
          </a:p>
          <a:p>
            <a:pPr marL="12706" marR="40641">
              <a:lnSpc>
                <a:spcPts val="1805"/>
              </a:lnSpc>
              <a:spcBef>
                <a:spcPts val="340"/>
              </a:spcBef>
            </a:pPr>
            <a:r>
              <a:rPr sz="1650" spc="0" baseline="5270" dirty="0" smtClean="0">
                <a:latin typeface="Arial"/>
                <a:cs typeface="Arial"/>
              </a:rPr>
              <a:t>I</a:t>
            </a:r>
            <a:r>
              <a:rPr sz="1050" spc="0" baseline="-12423" dirty="0" smtClean="0">
                <a:latin typeface="Arial"/>
                <a:cs typeface="Arial"/>
              </a:rPr>
              <a:t>D</a:t>
            </a:r>
            <a:r>
              <a:rPr sz="1050" spc="119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=</a:t>
            </a:r>
            <a:r>
              <a:rPr sz="1650" spc="-1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(½)k’W/L</a:t>
            </a:r>
            <a:r>
              <a:rPr sz="1650" spc="-4" baseline="5270" dirty="0" smtClean="0">
                <a:latin typeface="Arial"/>
                <a:cs typeface="Arial"/>
              </a:rPr>
              <a:t>(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GS</a:t>
            </a:r>
            <a:r>
              <a:rPr sz="1050" spc="84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–</a:t>
            </a:r>
            <a:r>
              <a:rPr sz="1650" spc="-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9" baseline="-12423" dirty="0" smtClean="0">
                <a:latin typeface="Arial"/>
                <a:cs typeface="Arial"/>
              </a:rPr>
              <a:t>T</a:t>
            </a:r>
            <a:r>
              <a:rPr sz="1650" spc="0" baseline="5270" dirty="0" smtClean="0">
                <a:latin typeface="Arial"/>
                <a:cs typeface="Arial"/>
              </a:rPr>
              <a:t>)</a:t>
            </a:r>
            <a:r>
              <a:rPr sz="1050" spc="0" baseline="37270" dirty="0" smtClean="0">
                <a:latin typeface="Arial"/>
                <a:cs typeface="Arial"/>
              </a:rPr>
              <a:t>2</a:t>
            </a:r>
            <a:r>
              <a:rPr sz="1650" spc="0" baseline="5270" dirty="0" smtClean="0">
                <a:latin typeface="Arial"/>
                <a:cs typeface="Arial"/>
              </a:rPr>
              <a:t>(1</a:t>
            </a:r>
            <a:r>
              <a:rPr sz="1650" spc="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+</a:t>
            </a:r>
            <a:r>
              <a:rPr sz="1650" spc="-16" baseline="5270" dirty="0" smtClean="0">
                <a:latin typeface="Arial"/>
                <a:cs typeface="Arial"/>
              </a:rPr>
              <a:t> </a:t>
            </a:r>
            <a:r>
              <a:rPr sz="1650" spc="-4" baseline="3124" dirty="0" smtClean="0">
                <a:latin typeface="Meiryo"/>
                <a:cs typeface="Meiryo"/>
              </a:rPr>
              <a:t>λ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DS</a:t>
            </a:r>
            <a:r>
              <a:rPr sz="1650" spc="0" baseline="5270" dirty="0" smtClean="0">
                <a:latin typeface="Arial"/>
                <a:cs typeface="Arial"/>
              </a:rPr>
              <a:t>).</a:t>
            </a:r>
            <a:endParaRPr sz="1100">
              <a:latin typeface="Arial"/>
              <a:cs typeface="Arial"/>
            </a:endParaRPr>
          </a:p>
          <a:p>
            <a:pPr marL="12758" marR="40641">
              <a:lnSpc>
                <a:spcPts val="1152"/>
              </a:lnSpc>
              <a:spcBef>
                <a:spcPts val="104"/>
              </a:spcBef>
            </a:pPr>
            <a:r>
              <a:rPr sz="1100" spc="0" dirty="0" smtClean="0">
                <a:latin typeface="Arial"/>
                <a:cs typeface="Arial"/>
              </a:rPr>
              <a:t>if V</a:t>
            </a:r>
            <a:r>
              <a:rPr sz="1050" spc="0" baseline="-20705" dirty="0" smtClean="0">
                <a:latin typeface="Arial"/>
                <a:cs typeface="Arial"/>
              </a:rPr>
              <a:t>min</a:t>
            </a:r>
            <a:r>
              <a:rPr sz="1050" spc="156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DS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2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transistor</a:t>
            </a:r>
            <a:r>
              <a:rPr sz="1100" spc="-6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-1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linear</a:t>
            </a:r>
            <a:r>
              <a:rPr sz="1100" spc="-2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endParaRPr sz="1100">
              <a:latin typeface="Arial"/>
              <a:cs typeface="Arial"/>
            </a:endParaRPr>
          </a:p>
          <a:p>
            <a:pPr marL="12710" marR="40641">
              <a:lnSpc>
                <a:spcPts val="1810"/>
              </a:lnSpc>
              <a:spcBef>
                <a:spcPts val="340"/>
              </a:spcBef>
            </a:pPr>
            <a:r>
              <a:rPr sz="1650" spc="0" baseline="5270" dirty="0" smtClean="0">
                <a:latin typeface="Arial"/>
                <a:cs typeface="Arial"/>
              </a:rPr>
              <a:t>I</a:t>
            </a:r>
            <a:r>
              <a:rPr sz="1050" spc="0" baseline="-12423" dirty="0" smtClean="0">
                <a:latin typeface="Arial"/>
                <a:cs typeface="Arial"/>
              </a:rPr>
              <a:t>D</a:t>
            </a:r>
            <a:r>
              <a:rPr sz="1050" spc="119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=</a:t>
            </a:r>
            <a:r>
              <a:rPr sz="1650" spc="-1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k’W/L[</a:t>
            </a:r>
            <a:r>
              <a:rPr sz="1650" spc="-45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(V</a:t>
            </a:r>
            <a:r>
              <a:rPr sz="1050" spc="0" baseline="-12423" dirty="0" smtClean="0">
                <a:latin typeface="Arial"/>
                <a:cs typeface="Arial"/>
              </a:rPr>
              <a:t>GS</a:t>
            </a:r>
            <a:r>
              <a:rPr sz="1050" spc="143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–</a:t>
            </a:r>
            <a:r>
              <a:rPr sz="1650" spc="-1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9" baseline="-12423" dirty="0" smtClean="0">
                <a:latin typeface="Arial"/>
                <a:cs typeface="Arial"/>
              </a:rPr>
              <a:t>T</a:t>
            </a:r>
            <a:r>
              <a:rPr sz="1650" spc="0" baseline="5270" dirty="0" smtClean="0">
                <a:latin typeface="Arial"/>
                <a:cs typeface="Arial"/>
              </a:rPr>
              <a:t>)V</a:t>
            </a:r>
            <a:r>
              <a:rPr sz="1050" spc="0" baseline="-12423" dirty="0" smtClean="0">
                <a:latin typeface="Arial"/>
                <a:cs typeface="Arial"/>
              </a:rPr>
              <a:t>DS</a:t>
            </a:r>
            <a:r>
              <a:rPr sz="1050" spc="42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–</a:t>
            </a:r>
            <a:r>
              <a:rPr sz="1650" spc="-1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DS </a:t>
            </a:r>
            <a:r>
              <a:rPr sz="1050" spc="51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/2</a:t>
            </a:r>
            <a:r>
              <a:rPr sz="1650" spc="-9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](1</a:t>
            </a:r>
            <a:r>
              <a:rPr sz="1650" spc="-27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+</a:t>
            </a:r>
            <a:r>
              <a:rPr sz="1650" spc="-16" baseline="5270" dirty="0" smtClean="0">
                <a:latin typeface="Arial"/>
                <a:cs typeface="Arial"/>
              </a:rPr>
              <a:t> </a:t>
            </a:r>
            <a:r>
              <a:rPr sz="1650" spc="-4" baseline="3124" dirty="0" smtClean="0">
                <a:latin typeface="Meiryo"/>
                <a:cs typeface="Meiryo"/>
              </a:rPr>
              <a:t>λ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DS</a:t>
            </a:r>
            <a:r>
              <a:rPr sz="1650" spc="0" baseline="5270" dirty="0" smtClean="0">
                <a:latin typeface="Arial"/>
                <a:cs typeface="Arial"/>
              </a:rPr>
              <a:t>).</a:t>
            </a:r>
            <a:endParaRPr sz="1100">
              <a:latin typeface="Arial"/>
              <a:cs typeface="Arial"/>
            </a:endParaRPr>
          </a:p>
          <a:p>
            <a:pPr marL="12741">
              <a:lnSpc>
                <a:spcPts val="1152"/>
              </a:lnSpc>
              <a:spcBef>
                <a:spcPts val="104"/>
              </a:spcBef>
            </a:pPr>
            <a:r>
              <a:rPr sz="1100" spc="0" dirty="0" smtClean="0">
                <a:latin typeface="Arial"/>
                <a:cs typeface="Arial"/>
              </a:rPr>
              <a:t>if V</a:t>
            </a:r>
            <a:r>
              <a:rPr sz="1050" spc="0" baseline="-20705" dirty="0" smtClean="0">
                <a:latin typeface="Arial"/>
                <a:cs typeface="Arial"/>
              </a:rPr>
              <a:t>min</a:t>
            </a:r>
            <a:r>
              <a:rPr sz="1050" spc="156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DSA</a:t>
            </a:r>
            <a:r>
              <a:rPr sz="1050" spc="9" baseline="-20705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5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transistor</a:t>
            </a:r>
            <a:r>
              <a:rPr sz="1100" spc="-6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-1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in</a:t>
            </a:r>
            <a:r>
              <a:rPr sz="1100" spc="-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velocity</a:t>
            </a:r>
            <a:r>
              <a:rPr sz="1100" spc="-3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saturation</a:t>
            </a:r>
            <a:r>
              <a:rPr sz="1100" spc="-5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endParaRPr sz="1100">
              <a:latin typeface="Arial"/>
              <a:cs typeface="Arial"/>
            </a:endParaRPr>
          </a:p>
          <a:p>
            <a:pPr marL="12700" marR="40641">
              <a:lnSpc>
                <a:spcPts val="1810"/>
              </a:lnSpc>
              <a:spcBef>
                <a:spcPts val="340"/>
              </a:spcBef>
            </a:pPr>
            <a:r>
              <a:rPr sz="1650" spc="0" baseline="5270" dirty="0" smtClean="0">
                <a:latin typeface="Arial"/>
                <a:cs typeface="Arial"/>
              </a:rPr>
              <a:t>I</a:t>
            </a:r>
            <a:r>
              <a:rPr sz="1050" spc="0" baseline="-12423" dirty="0" smtClean="0">
                <a:latin typeface="Arial"/>
                <a:cs typeface="Arial"/>
              </a:rPr>
              <a:t>D</a:t>
            </a:r>
            <a:r>
              <a:rPr sz="1050" spc="119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=</a:t>
            </a:r>
            <a:r>
              <a:rPr sz="1650" spc="-1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k’W/L[</a:t>
            </a:r>
            <a:r>
              <a:rPr sz="1650" spc="-45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(V</a:t>
            </a:r>
            <a:r>
              <a:rPr sz="1050" spc="0" baseline="-12423" dirty="0" smtClean="0">
                <a:latin typeface="Arial"/>
                <a:cs typeface="Arial"/>
              </a:rPr>
              <a:t>GS</a:t>
            </a:r>
            <a:r>
              <a:rPr sz="1050" spc="143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–</a:t>
            </a:r>
            <a:r>
              <a:rPr sz="1650" spc="-1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9" baseline="-12423" dirty="0" smtClean="0">
                <a:latin typeface="Arial"/>
                <a:cs typeface="Arial"/>
              </a:rPr>
              <a:t>T</a:t>
            </a:r>
            <a:r>
              <a:rPr sz="1650" spc="0" baseline="5270" dirty="0" smtClean="0">
                <a:latin typeface="Arial"/>
                <a:cs typeface="Arial"/>
              </a:rPr>
              <a:t>)V</a:t>
            </a:r>
            <a:r>
              <a:rPr sz="1050" spc="0" baseline="-12423" dirty="0" smtClean="0">
                <a:latin typeface="Arial"/>
                <a:cs typeface="Arial"/>
              </a:rPr>
              <a:t>DSAT</a:t>
            </a:r>
            <a:r>
              <a:rPr sz="1050" spc="83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–</a:t>
            </a:r>
            <a:r>
              <a:rPr sz="1650" spc="-1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DSA</a:t>
            </a:r>
            <a:r>
              <a:rPr sz="1050" spc="9" baseline="-12423" dirty="0" smtClean="0">
                <a:latin typeface="Arial"/>
                <a:cs typeface="Arial"/>
              </a:rPr>
              <a:t>T</a:t>
            </a:r>
            <a:r>
              <a:rPr sz="1050" spc="0" baseline="37270" dirty="0" smtClean="0">
                <a:latin typeface="Arial"/>
                <a:cs typeface="Arial"/>
              </a:rPr>
              <a:t>2</a:t>
            </a:r>
            <a:r>
              <a:rPr sz="1650" spc="0" baseline="5270" dirty="0" smtClean="0">
                <a:latin typeface="Arial"/>
                <a:cs typeface="Arial"/>
              </a:rPr>
              <a:t>/2</a:t>
            </a:r>
            <a:r>
              <a:rPr sz="1650" spc="68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](1</a:t>
            </a:r>
            <a:r>
              <a:rPr sz="1650" spc="-22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+</a:t>
            </a:r>
            <a:r>
              <a:rPr sz="1650" spc="-16" baseline="5270" dirty="0" smtClean="0">
                <a:latin typeface="Arial"/>
                <a:cs typeface="Arial"/>
              </a:rPr>
              <a:t> </a:t>
            </a:r>
            <a:r>
              <a:rPr sz="1650" spc="-4" baseline="3124" dirty="0" smtClean="0">
                <a:latin typeface="Meiryo"/>
                <a:cs typeface="Meiryo"/>
              </a:rPr>
              <a:t>λ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DS</a:t>
            </a:r>
            <a:r>
              <a:rPr sz="1650" spc="0" baseline="5270" dirty="0" smtClean="0">
                <a:latin typeface="Arial"/>
                <a:cs typeface="Arial"/>
              </a:rPr>
              <a:t>).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1680" y="5011763"/>
            <a:ext cx="109988" cy="759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5"/>
              </a:spcBef>
            </a:pPr>
            <a:r>
              <a:rPr sz="700" spc="0" dirty="0" smtClean="0">
                <a:latin typeface="Arial"/>
                <a:cs typeface="Arial"/>
              </a:rPr>
              <a:t>2</a:t>
            </a:r>
            <a:endParaRPr sz="7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440790" y="6498892"/>
            <a:ext cx="2282665" cy="130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253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object 169"/>
          <p:cNvSpPr/>
          <p:nvPr/>
        </p:nvSpPr>
        <p:spPr>
          <a:xfrm>
            <a:off x="1778476" y="835666"/>
            <a:ext cx="5589500" cy="2226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778477" y="833711"/>
            <a:ext cx="5592262" cy="2220624"/>
          </a:xfrm>
          <a:custGeom>
            <a:avLst/>
            <a:gdLst/>
            <a:ahLst/>
            <a:cxnLst/>
            <a:rect l="l" t="t" r="r" b="b"/>
            <a:pathLst>
              <a:path w="4629150" h="3462528">
                <a:moveTo>
                  <a:pt x="6096" y="3462528"/>
                </a:moveTo>
                <a:lnTo>
                  <a:pt x="6096" y="12953"/>
                </a:lnTo>
                <a:lnTo>
                  <a:pt x="12953" y="6857"/>
                </a:lnTo>
                <a:lnTo>
                  <a:pt x="4616195" y="6857"/>
                </a:lnTo>
                <a:lnTo>
                  <a:pt x="4629150" y="0"/>
                </a:lnTo>
                <a:lnTo>
                  <a:pt x="0" y="0"/>
                </a:lnTo>
                <a:lnTo>
                  <a:pt x="6096" y="3462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778477" y="833711"/>
            <a:ext cx="5592262" cy="2228931"/>
          </a:xfrm>
          <a:custGeom>
            <a:avLst/>
            <a:gdLst/>
            <a:ahLst/>
            <a:cxnLst/>
            <a:rect l="l" t="t" r="r" b="b"/>
            <a:pathLst>
              <a:path w="4629150" h="3475482">
                <a:moveTo>
                  <a:pt x="4629150" y="3475482"/>
                </a:moveTo>
                <a:lnTo>
                  <a:pt x="4629150" y="0"/>
                </a:lnTo>
                <a:lnTo>
                  <a:pt x="4616195" y="6857"/>
                </a:lnTo>
                <a:lnTo>
                  <a:pt x="12953" y="6857"/>
                </a:lnTo>
                <a:lnTo>
                  <a:pt x="6096" y="12953"/>
                </a:lnTo>
                <a:lnTo>
                  <a:pt x="6096" y="3462528"/>
                </a:lnTo>
                <a:lnTo>
                  <a:pt x="0" y="0"/>
                </a:lnTo>
                <a:lnTo>
                  <a:pt x="0" y="3475482"/>
                </a:lnTo>
                <a:lnTo>
                  <a:pt x="4629150" y="3475482"/>
                </a:lnTo>
                <a:lnTo>
                  <a:pt x="12953" y="3469386"/>
                </a:lnTo>
                <a:lnTo>
                  <a:pt x="12953" y="12954"/>
                </a:lnTo>
                <a:lnTo>
                  <a:pt x="4623054" y="12953"/>
                </a:lnTo>
                <a:lnTo>
                  <a:pt x="4623054" y="3462528"/>
                </a:lnTo>
                <a:lnTo>
                  <a:pt x="4616195" y="3469386"/>
                </a:lnTo>
                <a:lnTo>
                  <a:pt x="4629150" y="3475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794125" y="842019"/>
            <a:ext cx="5576613" cy="2220624"/>
          </a:xfrm>
          <a:custGeom>
            <a:avLst/>
            <a:gdLst/>
            <a:ahLst/>
            <a:cxnLst/>
            <a:rect l="l" t="t" r="r" b="b"/>
            <a:pathLst>
              <a:path w="4616196" h="3462528">
                <a:moveTo>
                  <a:pt x="4610100" y="0"/>
                </a:moveTo>
                <a:lnTo>
                  <a:pt x="4603241" y="0"/>
                </a:lnTo>
                <a:lnTo>
                  <a:pt x="4603241" y="3449574"/>
                </a:lnTo>
                <a:lnTo>
                  <a:pt x="0" y="3449574"/>
                </a:lnTo>
                <a:lnTo>
                  <a:pt x="0" y="3456432"/>
                </a:lnTo>
                <a:lnTo>
                  <a:pt x="4616196" y="3462528"/>
                </a:lnTo>
                <a:lnTo>
                  <a:pt x="4603242" y="3456432"/>
                </a:lnTo>
                <a:lnTo>
                  <a:pt x="4610100" y="3449574"/>
                </a:lnTo>
                <a:lnTo>
                  <a:pt x="4610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838312" y="4265806"/>
            <a:ext cx="872669" cy="0"/>
          </a:xfrm>
          <a:custGeom>
            <a:avLst/>
            <a:gdLst/>
            <a:ahLst/>
            <a:cxnLst/>
            <a:rect l="l" t="t" r="r" b="b"/>
            <a:pathLst>
              <a:path w="722376">
                <a:moveTo>
                  <a:pt x="0" y="0"/>
                </a:moveTo>
                <a:lnTo>
                  <a:pt x="722376" y="0"/>
                </a:lnTo>
              </a:path>
            </a:pathLst>
          </a:custGeom>
          <a:ln w="819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838312" y="4867388"/>
            <a:ext cx="599270" cy="0"/>
          </a:xfrm>
          <a:custGeom>
            <a:avLst/>
            <a:gdLst/>
            <a:ahLst/>
            <a:cxnLst/>
            <a:rect l="l" t="t" r="r" b="b"/>
            <a:pathLst>
              <a:path w="496061">
                <a:moveTo>
                  <a:pt x="0" y="0"/>
                </a:moveTo>
                <a:lnTo>
                  <a:pt x="496062" y="0"/>
                </a:lnTo>
              </a:path>
            </a:pathLst>
          </a:custGeom>
          <a:ln w="41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522270" y="4865921"/>
            <a:ext cx="257750" cy="0"/>
          </a:xfrm>
          <a:custGeom>
            <a:avLst/>
            <a:gdLst/>
            <a:ahLst/>
            <a:cxnLst/>
            <a:rect l="l" t="t" r="r" b="b"/>
            <a:pathLst>
              <a:path w="213360">
                <a:moveTo>
                  <a:pt x="0" y="0"/>
                </a:moveTo>
                <a:lnTo>
                  <a:pt x="213360" y="0"/>
                </a:lnTo>
              </a:path>
            </a:pathLst>
          </a:custGeom>
          <a:ln w="41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992664" y="4865921"/>
            <a:ext cx="166617" cy="0"/>
          </a:xfrm>
          <a:custGeom>
            <a:avLst/>
            <a:gdLst/>
            <a:ahLst/>
            <a:cxnLst/>
            <a:rect l="l" t="t" r="r" b="b"/>
            <a:pathLst>
              <a:path w="137921">
                <a:moveTo>
                  <a:pt x="0" y="0"/>
                </a:moveTo>
                <a:lnTo>
                  <a:pt x="137922" y="0"/>
                </a:lnTo>
              </a:path>
            </a:pathLst>
          </a:custGeom>
          <a:ln w="41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896334" y="4867388"/>
            <a:ext cx="690403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41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209020" y="4870809"/>
            <a:ext cx="115067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41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143931" y="5433295"/>
            <a:ext cx="689482" cy="0"/>
          </a:xfrm>
          <a:custGeom>
            <a:avLst/>
            <a:gdLst/>
            <a:ahLst/>
            <a:cxnLst/>
            <a:rect l="l" t="t" r="r" b="b"/>
            <a:pathLst>
              <a:path w="570738">
                <a:moveTo>
                  <a:pt x="0" y="0"/>
                </a:moveTo>
                <a:lnTo>
                  <a:pt x="570738" y="0"/>
                </a:lnTo>
              </a:path>
            </a:pathLst>
          </a:custGeom>
          <a:ln w="41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450172" y="5433295"/>
            <a:ext cx="115067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250" y="0"/>
                </a:lnTo>
              </a:path>
            </a:pathLst>
          </a:custGeom>
          <a:ln w="41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1548650" y="3326069"/>
            <a:ext cx="310029" cy="122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650" spc="4" baseline="7905" dirty="0" smtClean="0">
                <a:latin typeface="Arial"/>
                <a:cs typeface="Arial"/>
              </a:rPr>
              <a:t>R</a:t>
            </a:r>
            <a:r>
              <a:rPr sz="1050" spc="4" baseline="-12423" dirty="0" smtClean="0">
                <a:latin typeface="Arial"/>
                <a:cs typeface="Arial"/>
              </a:rPr>
              <a:t>eq</a:t>
            </a:r>
            <a:endParaRPr sz="70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886511" y="3326069"/>
            <a:ext cx="5708873" cy="10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27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act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al</a:t>
            </a:r>
            <a:r>
              <a:rPr sz="1100" spc="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y</a:t>
            </a:r>
            <a:r>
              <a:rPr sz="1100" spc="23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time-varian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21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-l</a:t>
            </a:r>
            <a:r>
              <a:rPr sz="1100" spc="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near</a:t>
            </a:r>
            <a:r>
              <a:rPr sz="1100" spc="2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256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epends</a:t>
            </a:r>
            <a:r>
              <a:rPr sz="1100" spc="23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25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operating</a:t>
            </a:r>
            <a:r>
              <a:rPr sz="1100" spc="223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oint.</a:t>
            </a:r>
            <a:r>
              <a:rPr sz="1100" spc="23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1548720" y="3422833"/>
            <a:ext cx="5479324" cy="10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simp</a:t>
            </a:r>
            <a:r>
              <a:rPr sz="1100" spc="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ify</a:t>
            </a:r>
            <a:r>
              <a:rPr sz="1100" spc="16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by</a:t>
            </a:r>
            <a:r>
              <a:rPr sz="1100" spc="183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aking</a:t>
            </a:r>
            <a:r>
              <a:rPr sz="1100" spc="17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17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av</a:t>
            </a:r>
            <a:r>
              <a:rPr sz="1100" spc="0" dirty="0" smtClean="0">
                <a:latin typeface="Arial"/>
                <a:cs typeface="Arial"/>
              </a:rPr>
              <a:t>erage</a:t>
            </a:r>
            <a:r>
              <a:rPr sz="1100" spc="15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val</a:t>
            </a:r>
            <a:r>
              <a:rPr sz="1100" spc="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7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wh</a:t>
            </a:r>
            <a:r>
              <a:rPr sz="1100" spc="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le</a:t>
            </a:r>
            <a:r>
              <a:rPr sz="1100" spc="17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NMOS</a:t>
            </a:r>
            <a:r>
              <a:rPr sz="1100" spc="16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19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disc</a:t>
            </a:r>
            <a:r>
              <a:rPr sz="1100" spc="-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arging</a:t>
            </a:r>
            <a:r>
              <a:rPr sz="1100" spc="143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rom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7047904" y="3422832"/>
            <a:ext cx="334911" cy="1220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650" baseline="7905" dirty="0" smtClean="0">
                <a:latin typeface="Arial"/>
                <a:cs typeface="Arial"/>
              </a:rPr>
              <a:t>V</a:t>
            </a:r>
            <a:r>
              <a:rPr sz="1050" baseline="-12423" dirty="0" smtClean="0">
                <a:latin typeface="Arial"/>
                <a:cs typeface="Arial"/>
              </a:rPr>
              <a:t>DD</a:t>
            </a:r>
            <a:endParaRPr sz="70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7397766" y="3422830"/>
            <a:ext cx="196815" cy="10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to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1548609" y="3519592"/>
            <a:ext cx="522730" cy="122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0"/>
              </a:lnSpc>
              <a:spcBef>
                <a:spcPts val="69"/>
              </a:spcBef>
            </a:pPr>
            <a:r>
              <a:rPr sz="1650" baseline="5270" dirty="0" smtClean="0">
                <a:latin typeface="Arial"/>
                <a:cs typeface="Arial"/>
              </a:rPr>
              <a:t>V</a:t>
            </a:r>
            <a:r>
              <a:rPr sz="1050" baseline="-12423" dirty="0" smtClean="0">
                <a:latin typeface="Arial"/>
                <a:cs typeface="Arial"/>
              </a:rPr>
              <a:t>DD</a:t>
            </a:r>
            <a:r>
              <a:rPr sz="1650" baseline="5270" dirty="0" smtClean="0">
                <a:latin typeface="Arial"/>
                <a:cs typeface="Arial"/>
              </a:rPr>
              <a:t>/2.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548719" y="3799152"/>
            <a:ext cx="2154988" cy="10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Insta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tane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us</a:t>
            </a:r>
            <a:r>
              <a:rPr sz="1100" spc="1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resistance</a:t>
            </a:r>
            <a:r>
              <a:rPr sz="1100" spc="1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3723246" y="3799124"/>
            <a:ext cx="528009" cy="122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650" baseline="7905" dirty="0" smtClean="0">
                <a:latin typeface="Arial"/>
                <a:cs typeface="Arial"/>
              </a:rPr>
              <a:t>V</a:t>
            </a:r>
            <a:r>
              <a:rPr sz="1050" baseline="-12423" dirty="0" smtClean="0">
                <a:latin typeface="Arial"/>
                <a:cs typeface="Arial"/>
              </a:rPr>
              <a:t>Out</a:t>
            </a:r>
            <a:r>
              <a:rPr sz="1650" baseline="7905" dirty="0" smtClean="0">
                <a:latin typeface="Arial"/>
                <a:cs typeface="Arial"/>
              </a:rPr>
              <a:t>/</a:t>
            </a:r>
            <a:r>
              <a:rPr sz="1650" spc="-4" baseline="7905" dirty="0" smtClean="0">
                <a:latin typeface="Arial"/>
                <a:cs typeface="Arial"/>
              </a:rPr>
              <a:t>I</a:t>
            </a:r>
            <a:r>
              <a:rPr sz="1050" spc="0" baseline="-12423" dirty="0" smtClean="0">
                <a:latin typeface="Arial"/>
                <a:cs typeface="Arial"/>
              </a:rPr>
              <a:t>D</a:t>
            </a:r>
            <a:endParaRPr sz="7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4264263" y="3799124"/>
            <a:ext cx="3335639" cy="122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0"/>
              </a:lnSpc>
              <a:spcBef>
                <a:spcPts val="69"/>
              </a:spcBef>
            </a:pPr>
            <a:r>
              <a:rPr sz="1650" spc="0" baseline="5270" dirty="0" smtClean="0">
                <a:latin typeface="Arial"/>
                <a:cs typeface="Arial"/>
              </a:rPr>
              <a:t>=</a:t>
            </a:r>
            <a:r>
              <a:rPr sz="1650" spc="173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DS</a:t>
            </a:r>
            <a:r>
              <a:rPr sz="1650" spc="-4" baseline="5270" dirty="0" smtClean="0">
                <a:latin typeface="Arial"/>
                <a:cs typeface="Arial"/>
              </a:rPr>
              <a:t>/I</a:t>
            </a:r>
            <a:r>
              <a:rPr sz="1050" spc="-4" baseline="-12423" dirty="0" smtClean="0">
                <a:latin typeface="Arial"/>
                <a:cs typeface="Arial"/>
              </a:rPr>
              <a:t>D</a:t>
            </a:r>
            <a:r>
              <a:rPr sz="1650" spc="0" baseline="5270" dirty="0" smtClean="0">
                <a:latin typeface="Arial"/>
                <a:cs typeface="Arial"/>
              </a:rPr>
              <a:t>,</a:t>
            </a:r>
            <a:r>
              <a:rPr sz="1650" spc="23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where</a:t>
            </a:r>
            <a:r>
              <a:rPr sz="1650" spc="144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</a:t>
            </a:r>
            <a:r>
              <a:rPr sz="1050" spc="0" baseline="-12423" dirty="0" smtClean="0">
                <a:latin typeface="Arial"/>
                <a:cs typeface="Arial"/>
              </a:rPr>
              <a:t>D </a:t>
            </a:r>
            <a:r>
              <a:rPr sz="1050" spc="110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=</a:t>
            </a:r>
            <a:r>
              <a:rPr sz="1650" spc="168" baseline="5270" dirty="0" smtClean="0">
                <a:latin typeface="Arial"/>
                <a:cs typeface="Arial"/>
              </a:rPr>
              <a:t> </a:t>
            </a:r>
            <a:r>
              <a:rPr sz="1650" spc="4" baseline="5270" dirty="0" smtClean="0">
                <a:latin typeface="Arial"/>
                <a:cs typeface="Arial"/>
              </a:rPr>
              <a:t>k</a:t>
            </a:r>
            <a:r>
              <a:rPr sz="1650" spc="0" baseline="5270" dirty="0" smtClean="0">
                <a:latin typeface="Arial"/>
                <a:cs typeface="Arial"/>
              </a:rPr>
              <a:t>’</a:t>
            </a:r>
            <a:r>
              <a:rPr sz="1050" spc="0" baseline="-12423" dirty="0" smtClean="0">
                <a:latin typeface="Arial"/>
                <a:cs typeface="Arial"/>
              </a:rPr>
              <a:t>n</a:t>
            </a:r>
            <a:r>
              <a:rPr sz="1650" spc="0" baseline="5270" dirty="0" smtClean="0">
                <a:latin typeface="Arial"/>
                <a:cs typeface="Arial"/>
              </a:rPr>
              <a:t>(W/L)</a:t>
            </a:r>
            <a:r>
              <a:rPr sz="1050" spc="0" baseline="-12423" dirty="0" smtClean="0">
                <a:latin typeface="Arial"/>
                <a:cs typeface="Arial"/>
              </a:rPr>
              <a:t>n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DSA</a:t>
            </a:r>
            <a:r>
              <a:rPr sz="1050" spc="9" baseline="-12423" dirty="0" smtClean="0">
                <a:latin typeface="Arial"/>
                <a:cs typeface="Arial"/>
              </a:rPr>
              <a:t>T</a:t>
            </a:r>
            <a:r>
              <a:rPr sz="1050" spc="0" baseline="-12423" dirty="0" smtClean="0">
                <a:latin typeface="Arial"/>
                <a:cs typeface="Arial"/>
              </a:rPr>
              <a:t>n</a:t>
            </a:r>
            <a:r>
              <a:rPr sz="1650" spc="0" baseline="5270" dirty="0" smtClean="0">
                <a:latin typeface="Arial"/>
                <a:cs typeface="Arial"/>
              </a:rPr>
              <a:t>(V</a:t>
            </a:r>
            <a:r>
              <a:rPr sz="1050" spc="0" baseline="-12423" dirty="0" smtClean="0">
                <a:latin typeface="Arial"/>
                <a:cs typeface="Arial"/>
              </a:rPr>
              <a:t>DD  </a:t>
            </a:r>
            <a:r>
              <a:rPr sz="1050" spc="13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–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1548713" y="3896335"/>
            <a:ext cx="1212056" cy="122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650" spc="0" baseline="7905" dirty="0" smtClean="0">
                <a:latin typeface="Arial"/>
                <a:cs typeface="Arial"/>
              </a:rPr>
              <a:t>V</a:t>
            </a:r>
            <a:r>
              <a:rPr sz="1050" spc="9" baseline="-12423" dirty="0" smtClean="0">
                <a:latin typeface="Arial"/>
                <a:cs typeface="Arial"/>
              </a:rPr>
              <a:t>T</a:t>
            </a:r>
            <a:r>
              <a:rPr sz="1050" spc="0" baseline="-12423" dirty="0" smtClean="0">
                <a:latin typeface="Arial"/>
                <a:cs typeface="Arial"/>
              </a:rPr>
              <a:t>n       </a:t>
            </a:r>
            <a:r>
              <a:rPr sz="1050" spc="10" baseline="-12423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DSATn</a:t>
            </a:r>
            <a:r>
              <a:rPr sz="1650" spc="0" baseline="7905" dirty="0" smtClean="0">
                <a:latin typeface="Arial"/>
                <a:cs typeface="Arial"/>
              </a:rPr>
              <a:t>/2)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1864416" y="3896374"/>
            <a:ext cx="149642" cy="10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–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2770084" y="3895450"/>
            <a:ext cx="1032066" cy="1229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5"/>
              </a:lnSpc>
              <a:spcBef>
                <a:spcPts val="74"/>
              </a:spcBef>
            </a:pPr>
            <a:r>
              <a:rPr sz="1650" spc="0" baseline="10541" dirty="0" smtClean="0">
                <a:latin typeface="Arial"/>
                <a:cs typeface="Arial"/>
              </a:rPr>
              <a:t>(1</a:t>
            </a:r>
            <a:r>
              <a:rPr sz="1650" spc="135" baseline="10541" dirty="0" smtClean="0">
                <a:latin typeface="Arial"/>
                <a:cs typeface="Arial"/>
              </a:rPr>
              <a:t> </a:t>
            </a:r>
            <a:r>
              <a:rPr sz="1650" spc="0" baseline="10541" dirty="0" smtClean="0">
                <a:latin typeface="Arial"/>
                <a:cs typeface="Arial"/>
              </a:rPr>
              <a:t>+</a:t>
            </a:r>
            <a:r>
              <a:rPr sz="1650" spc="143" baseline="10541" dirty="0" smtClean="0">
                <a:latin typeface="Arial"/>
                <a:cs typeface="Arial"/>
              </a:rPr>
              <a:t> </a:t>
            </a:r>
            <a:r>
              <a:rPr sz="1650" spc="0" baseline="6249" dirty="0" smtClean="0">
                <a:latin typeface="Meiryo"/>
                <a:cs typeface="Meiryo"/>
              </a:rPr>
              <a:t>λ</a:t>
            </a:r>
            <a:r>
              <a:rPr sz="1650" spc="0" baseline="10541" dirty="0" smtClean="0">
                <a:latin typeface="Arial"/>
                <a:cs typeface="Arial"/>
              </a:rPr>
              <a:t>V</a:t>
            </a:r>
            <a:r>
              <a:rPr sz="1050" spc="0" baseline="-8282" dirty="0" smtClean="0">
                <a:latin typeface="Arial"/>
                <a:cs typeface="Arial"/>
              </a:rPr>
              <a:t>DS</a:t>
            </a:r>
            <a:r>
              <a:rPr sz="1650" spc="0" baseline="10541" dirty="0" smtClean="0">
                <a:latin typeface="Arial"/>
                <a:cs typeface="Arial"/>
              </a:rPr>
              <a:t>)</a:t>
            </a:r>
            <a:r>
              <a:rPr sz="1650" spc="154" baseline="10541" dirty="0" smtClean="0">
                <a:latin typeface="Arial"/>
                <a:cs typeface="Arial"/>
              </a:rPr>
              <a:t> </a:t>
            </a:r>
            <a:r>
              <a:rPr sz="1650" spc="0" baseline="10541" dirty="0" smtClean="0">
                <a:latin typeface="Arial"/>
                <a:cs typeface="Arial"/>
              </a:rPr>
              <a:t>=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3810493" y="3896374"/>
            <a:ext cx="554709" cy="122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650" baseline="7905" dirty="0" smtClean="0">
                <a:latin typeface="Arial"/>
                <a:cs typeface="Arial"/>
              </a:rPr>
              <a:t>I</a:t>
            </a:r>
            <a:r>
              <a:rPr sz="1050" baseline="-12423" dirty="0" smtClean="0">
                <a:latin typeface="Arial"/>
                <a:cs typeface="Arial"/>
              </a:rPr>
              <a:t>DS</a:t>
            </a:r>
            <a:r>
              <a:rPr sz="1050" spc="-9" baseline="-12423" dirty="0" smtClean="0">
                <a:latin typeface="Arial"/>
                <a:cs typeface="Arial"/>
              </a:rPr>
              <a:t>A</a:t>
            </a:r>
            <a:r>
              <a:rPr sz="1050" spc="9" baseline="-12423" dirty="0" smtClean="0">
                <a:latin typeface="Arial"/>
                <a:cs typeface="Arial"/>
              </a:rPr>
              <a:t>T</a:t>
            </a:r>
            <a:r>
              <a:rPr sz="1650" spc="-4" baseline="7905" dirty="0" smtClean="0">
                <a:latin typeface="Arial"/>
                <a:cs typeface="Arial"/>
              </a:rPr>
              <a:t>(1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375610" y="3895450"/>
            <a:ext cx="3224032" cy="1229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5"/>
              </a:lnSpc>
              <a:spcBef>
                <a:spcPts val="74"/>
              </a:spcBef>
            </a:pPr>
            <a:r>
              <a:rPr sz="1650" spc="0" baseline="10541" dirty="0" smtClean="0">
                <a:latin typeface="Arial"/>
                <a:cs typeface="Arial"/>
              </a:rPr>
              <a:t>+</a:t>
            </a:r>
            <a:r>
              <a:rPr sz="1650" spc="148" baseline="10541" dirty="0" smtClean="0">
                <a:latin typeface="Arial"/>
                <a:cs typeface="Arial"/>
              </a:rPr>
              <a:t> </a:t>
            </a:r>
            <a:r>
              <a:rPr sz="1650" spc="-4" baseline="6249" dirty="0" smtClean="0">
                <a:latin typeface="Meiryo"/>
                <a:cs typeface="Meiryo"/>
              </a:rPr>
              <a:t>λ</a:t>
            </a:r>
            <a:r>
              <a:rPr sz="1650" spc="0" baseline="10541" dirty="0" smtClean="0">
                <a:latin typeface="Arial"/>
                <a:cs typeface="Arial"/>
              </a:rPr>
              <a:t>V</a:t>
            </a:r>
            <a:r>
              <a:rPr sz="1050" spc="0" baseline="-8282" dirty="0" smtClean="0">
                <a:latin typeface="Arial"/>
                <a:cs typeface="Arial"/>
              </a:rPr>
              <a:t>DS</a:t>
            </a:r>
            <a:r>
              <a:rPr sz="1650" spc="-4" baseline="10541" dirty="0" smtClean="0">
                <a:latin typeface="Arial"/>
                <a:cs typeface="Arial"/>
              </a:rPr>
              <a:t>)</a:t>
            </a:r>
            <a:r>
              <a:rPr sz="1650" spc="0" baseline="10541" dirty="0" smtClean="0">
                <a:latin typeface="Arial"/>
                <a:cs typeface="Arial"/>
              </a:rPr>
              <a:t>.</a:t>
            </a:r>
            <a:r>
              <a:rPr sz="1650" spc="154" baseline="10541" dirty="0" smtClean="0">
                <a:latin typeface="Arial"/>
                <a:cs typeface="Arial"/>
              </a:rPr>
              <a:t> </a:t>
            </a:r>
            <a:r>
              <a:rPr sz="1650" spc="0" baseline="10541" dirty="0" smtClean="0">
                <a:latin typeface="Arial"/>
                <a:cs typeface="Arial"/>
              </a:rPr>
              <a:t>Take</a:t>
            </a:r>
            <a:r>
              <a:rPr sz="1650" spc="125" baseline="10541" dirty="0" smtClean="0">
                <a:latin typeface="Arial"/>
                <a:cs typeface="Arial"/>
              </a:rPr>
              <a:t> </a:t>
            </a:r>
            <a:r>
              <a:rPr sz="1650" spc="0" baseline="10541" dirty="0" smtClean="0">
                <a:latin typeface="Arial"/>
                <a:cs typeface="Arial"/>
              </a:rPr>
              <a:t>the</a:t>
            </a:r>
            <a:r>
              <a:rPr sz="1650" spc="139" baseline="10541" dirty="0" smtClean="0">
                <a:latin typeface="Arial"/>
                <a:cs typeface="Arial"/>
              </a:rPr>
              <a:t> </a:t>
            </a:r>
            <a:r>
              <a:rPr sz="1650" spc="0" baseline="10541" dirty="0" smtClean="0">
                <a:latin typeface="Arial"/>
                <a:cs typeface="Arial"/>
              </a:rPr>
              <a:t>average</a:t>
            </a:r>
            <a:r>
              <a:rPr sz="1650" spc="110" baseline="10541" dirty="0" smtClean="0">
                <a:latin typeface="Arial"/>
                <a:cs typeface="Arial"/>
              </a:rPr>
              <a:t> </a:t>
            </a:r>
            <a:r>
              <a:rPr sz="1650" spc="0" baseline="10541" dirty="0" smtClean="0">
                <a:latin typeface="Arial"/>
                <a:cs typeface="Arial"/>
              </a:rPr>
              <a:t>resis</a:t>
            </a:r>
            <a:r>
              <a:rPr sz="1650" spc="-4" baseline="10541" dirty="0" smtClean="0">
                <a:latin typeface="Arial"/>
                <a:cs typeface="Arial"/>
              </a:rPr>
              <a:t>t</a:t>
            </a:r>
            <a:r>
              <a:rPr sz="1650" spc="0" baseline="10541" dirty="0" smtClean="0">
                <a:latin typeface="Arial"/>
                <a:cs typeface="Arial"/>
              </a:rPr>
              <a:t>ance</a:t>
            </a:r>
            <a:r>
              <a:rPr sz="1650" spc="99" baseline="10541" dirty="0" smtClean="0">
                <a:latin typeface="Arial"/>
                <a:cs typeface="Arial"/>
              </a:rPr>
              <a:t> </a:t>
            </a:r>
            <a:r>
              <a:rPr sz="1650" spc="0" baseline="10541" dirty="0" smtClean="0">
                <a:latin typeface="Arial"/>
                <a:cs typeface="Arial"/>
              </a:rPr>
              <a:t>f</a:t>
            </a:r>
            <a:r>
              <a:rPr sz="1650" spc="-4" baseline="10541" dirty="0" smtClean="0">
                <a:latin typeface="Arial"/>
                <a:cs typeface="Arial"/>
              </a:rPr>
              <a:t>o</a:t>
            </a:r>
            <a:r>
              <a:rPr sz="1650" spc="0" baseline="10541" dirty="0" smtClean="0"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1548655" y="3992601"/>
            <a:ext cx="2380349" cy="122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0"/>
              </a:lnSpc>
              <a:spcBef>
                <a:spcPts val="69"/>
              </a:spcBef>
            </a:pPr>
            <a:r>
              <a:rPr sz="1650" spc="0" baseline="5270" dirty="0" smtClean="0">
                <a:latin typeface="Arial"/>
                <a:cs typeface="Arial"/>
              </a:rPr>
              <a:t>period</a:t>
            </a:r>
            <a:r>
              <a:rPr sz="1650" spc="-35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of</a:t>
            </a:r>
            <a:r>
              <a:rPr sz="1650" spc="-14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DS</a:t>
            </a:r>
            <a:r>
              <a:rPr sz="1050" spc="135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from</a:t>
            </a:r>
            <a:r>
              <a:rPr sz="1650" spc="-3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DD</a:t>
            </a:r>
            <a:r>
              <a:rPr sz="1050" spc="137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to</a:t>
            </a:r>
            <a:r>
              <a:rPr sz="1650" spc="-19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DD</a:t>
            </a:r>
            <a:r>
              <a:rPr sz="1650" spc="0" baseline="5270" dirty="0" smtClean="0">
                <a:latin typeface="Arial"/>
                <a:cs typeface="Arial"/>
              </a:rPr>
              <a:t>/2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2204940" y="4119958"/>
            <a:ext cx="172584" cy="132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50"/>
              </a:lnSpc>
              <a:spcBef>
                <a:spcPts val="77"/>
              </a:spcBef>
            </a:pPr>
            <a:r>
              <a:rPr sz="1400" spc="0" dirty="0" smtClean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2733412" y="4179258"/>
            <a:ext cx="380930" cy="1623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95"/>
              </a:lnSpc>
              <a:spcBef>
                <a:spcPts val="99"/>
              </a:spcBef>
            </a:pPr>
            <a:r>
              <a:rPr sz="2100" spc="-14" baseline="-1227" dirty="0" smtClean="0">
                <a:latin typeface="Meiryo"/>
                <a:cs typeface="Meiryo"/>
              </a:rPr>
              <a:t>∫</a:t>
            </a:r>
            <a:r>
              <a:rPr sz="1350" i="1" spc="0" baseline="48313" dirty="0" smtClean="0">
                <a:latin typeface="Times New Roman"/>
                <a:cs typeface="Times New Roman"/>
              </a:rPr>
              <a:t>V</a:t>
            </a:r>
            <a:r>
              <a:rPr sz="1350" i="1" spc="-75" baseline="48313" dirty="0" smtClean="0">
                <a:latin typeface="Times New Roman"/>
                <a:cs typeface="Times New Roman"/>
              </a:rPr>
              <a:t> </a:t>
            </a:r>
            <a:r>
              <a:rPr sz="975" i="1" spc="0" baseline="62435" dirty="0" smtClean="0">
                <a:latin typeface="Times New Roman"/>
                <a:cs typeface="Times New Roman"/>
              </a:rPr>
              <a:t>DD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249502" y="4191354"/>
            <a:ext cx="595246" cy="166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70"/>
              </a:lnSpc>
              <a:spcBef>
                <a:spcPts val="98"/>
              </a:spcBef>
            </a:pPr>
            <a:r>
              <a:rPr sz="2100" i="1" spc="79" baseline="4141" dirty="0" smtClean="0">
                <a:latin typeface="Times New Roman"/>
                <a:cs typeface="Times New Roman"/>
              </a:rPr>
              <a:t>R</a:t>
            </a:r>
            <a:r>
              <a:rPr sz="2100" i="1" spc="0" baseline="-4141" dirty="0" smtClean="0">
                <a:latin typeface="Times New Roman"/>
                <a:cs typeface="Times New Roman"/>
              </a:rPr>
              <a:t>eq</a:t>
            </a:r>
            <a:r>
              <a:rPr sz="2100" i="1" spc="1" baseline="-4141" dirty="0" smtClean="0">
                <a:latin typeface="Times New Roman"/>
                <a:cs typeface="Times New Roman"/>
              </a:rPr>
              <a:t> </a:t>
            </a:r>
            <a:r>
              <a:rPr sz="2100" spc="0" baseline="7365" dirty="0" smtClean="0">
                <a:latin typeface="Meiryo"/>
                <a:cs typeface="Meiryo"/>
              </a:rPr>
              <a:t>=</a:t>
            </a:r>
            <a:endParaRPr sz="1400">
              <a:latin typeface="Meiryo"/>
              <a:cs typeface="Meiryo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3228452" y="4190542"/>
            <a:ext cx="790333" cy="149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64"/>
              </a:lnSpc>
              <a:spcBef>
                <a:spcPts val="88"/>
              </a:spcBef>
            </a:pPr>
            <a:r>
              <a:rPr sz="1350" i="1" u="sng" spc="0" baseline="38650" dirty="0" smtClean="0">
                <a:latin typeface="Times New Roman"/>
                <a:cs typeface="Times New Roman"/>
              </a:rPr>
              <a:t>V</a:t>
            </a:r>
            <a:r>
              <a:rPr sz="1350" i="1" u="sng" spc="-75" baseline="38650" dirty="0" smtClean="0">
                <a:latin typeface="Times New Roman"/>
                <a:cs typeface="Times New Roman"/>
              </a:rPr>
              <a:t> </a:t>
            </a:r>
            <a:r>
              <a:rPr sz="975" i="1" u="sng" spc="0" baseline="44596" dirty="0" smtClean="0">
                <a:latin typeface="Times New Roman"/>
                <a:cs typeface="Times New Roman"/>
              </a:rPr>
              <a:t>DS</a:t>
            </a:r>
            <a:r>
              <a:rPr sz="975" i="1" spc="-75" baseline="44596" dirty="0" smtClean="0">
                <a:latin typeface="Times New Roman"/>
                <a:cs typeface="Times New Roman"/>
              </a:rPr>
              <a:t> </a:t>
            </a:r>
            <a:r>
              <a:rPr sz="2100" i="1" spc="0" baseline="6211" dirty="0" smtClean="0">
                <a:latin typeface="Times New Roman"/>
                <a:cs typeface="Times New Roman"/>
              </a:rPr>
              <a:t>d</a:t>
            </a:r>
            <a:r>
              <a:rPr sz="2100" i="1" spc="-175" baseline="6211" dirty="0" smtClean="0">
                <a:latin typeface="Times New Roman"/>
                <a:cs typeface="Times New Roman"/>
              </a:rPr>
              <a:t> </a:t>
            </a:r>
            <a:r>
              <a:rPr sz="2100" i="1" spc="0" baseline="-2070" dirty="0" smtClean="0">
                <a:latin typeface="Times New Roman"/>
                <a:cs typeface="Times New Roman"/>
              </a:rPr>
              <a:t>V</a:t>
            </a:r>
            <a:r>
              <a:rPr sz="2100" i="1" spc="-76" baseline="-2070" dirty="0" smtClean="0">
                <a:latin typeface="Times New Roman"/>
                <a:cs typeface="Times New Roman"/>
              </a:rPr>
              <a:t> </a:t>
            </a:r>
            <a:r>
              <a:rPr sz="1350" i="1" spc="0" baseline="-9662" dirty="0" smtClean="0">
                <a:latin typeface="Times New Roman"/>
                <a:cs typeface="Times New Roman"/>
              </a:rPr>
              <a:t>DS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2779362" y="4262885"/>
            <a:ext cx="471785" cy="102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70"/>
              </a:lnSpc>
              <a:spcBef>
                <a:spcPts val="58"/>
              </a:spcBef>
            </a:pPr>
            <a:r>
              <a:rPr sz="1350" spc="4" baseline="6441" dirty="0" smtClean="0">
                <a:latin typeface="Times New Roman"/>
                <a:cs typeface="Times New Roman"/>
              </a:rPr>
              <a:t>0</a:t>
            </a:r>
            <a:r>
              <a:rPr sz="1350" spc="-4" baseline="6441" dirty="0" smtClean="0">
                <a:latin typeface="Times New Roman"/>
                <a:cs typeface="Times New Roman"/>
              </a:rPr>
              <a:t>.</a:t>
            </a:r>
            <a:r>
              <a:rPr sz="1350" spc="-50" baseline="6441" dirty="0" smtClean="0">
                <a:latin typeface="Times New Roman"/>
                <a:cs typeface="Times New Roman"/>
              </a:rPr>
              <a:t>5</a:t>
            </a:r>
            <a:r>
              <a:rPr sz="900" i="1" spc="0" dirty="0" smtClean="0">
                <a:latin typeface="Times New Roman"/>
                <a:cs typeface="Times New Roman"/>
              </a:rPr>
              <a:t>V</a:t>
            </a:r>
            <a:r>
              <a:rPr sz="900" i="1" spc="-75" dirty="0" smtClean="0">
                <a:latin typeface="Times New Roman"/>
                <a:cs typeface="Times New Roman"/>
              </a:rPr>
              <a:t> </a:t>
            </a:r>
            <a:r>
              <a:rPr sz="975" i="1" spc="0" baseline="-8919" dirty="0" smtClean="0">
                <a:latin typeface="Times New Roman"/>
                <a:cs typeface="Times New Roman"/>
              </a:rPr>
              <a:t>DD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2408261" y="4279485"/>
            <a:ext cx="303391" cy="927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55"/>
              </a:lnSpc>
              <a:spcBef>
                <a:spcPts val="52"/>
              </a:spcBef>
            </a:pPr>
            <a:r>
              <a:rPr sz="900" i="1" u="sng" spc="0" dirty="0" smtClean="0">
                <a:latin typeface="Times New Roman"/>
                <a:cs typeface="Times New Roman"/>
              </a:rPr>
              <a:t>V</a:t>
            </a:r>
            <a:r>
              <a:rPr sz="900" i="1" u="sng" spc="-75" dirty="0" smtClean="0">
                <a:latin typeface="Times New Roman"/>
                <a:cs typeface="Times New Roman"/>
              </a:rPr>
              <a:t> </a:t>
            </a:r>
            <a:r>
              <a:rPr sz="975" i="1" u="sng" spc="0" baseline="-4459" dirty="0" smtClean="0">
                <a:latin typeface="Times New Roman"/>
                <a:cs typeface="Times New Roman"/>
              </a:rPr>
              <a:t>DD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819284" y="4291022"/>
            <a:ext cx="606782" cy="1488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30"/>
              </a:lnSpc>
              <a:spcBef>
                <a:spcPts val="91"/>
              </a:spcBef>
            </a:pPr>
            <a:r>
              <a:rPr sz="1400" i="1" spc="0" dirty="0" smtClean="0">
                <a:latin typeface="Times New Roman"/>
                <a:cs typeface="Times New Roman"/>
              </a:rPr>
              <a:t>V</a:t>
            </a:r>
            <a:r>
              <a:rPr sz="1400" i="1" spc="-76" dirty="0" smtClean="0">
                <a:latin typeface="Times New Roman"/>
                <a:cs typeface="Times New Roman"/>
              </a:rPr>
              <a:t> </a:t>
            </a:r>
            <a:r>
              <a:rPr sz="1350" i="1" spc="0" baseline="-6441" dirty="0" smtClean="0">
                <a:latin typeface="Times New Roman"/>
                <a:cs typeface="Times New Roman"/>
              </a:rPr>
              <a:t>DD</a:t>
            </a:r>
            <a:r>
              <a:rPr sz="1350" i="1" spc="64" baseline="-6441" dirty="0" smtClean="0">
                <a:latin typeface="Times New Roman"/>
                <a:cs typeface="Times New Roman"/>
              </a:rPr>
              <a:t> </a:t>
            </a:r>
            <a:r>
              <a:rPr sz="2100" spc="0" baseline="4910" dirty="0" smtClean="0">
                <a:latin typeface="Meiryo"/>
                <a:cs typeface="Meiryo"/>
              </a:rPr>
              <a:t>−</a:t>
            </a:r>
            <a:endParaRPr sz="1400">
              <a:latin typeface="Meiryo"/>
              <a:cs typeface="Meiryo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3286383" y="4294604"/>
            <a:ext cx="187392" cy="918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4"/>
              </a:lnSpc>
              <a:spcBef>
                <a:spcPts val="10"/>
              </a:spcBef>
            </a:pPr>
            <a:r>
              <a:rPr sz="1350" i="1" baseline="3220" dirty="0" smtClean="0">
                <a:latin typeface="Times New Roman"/>
                <a:cs typeface="Times New Roman"/>
              </a:rPr>
              <a:t>I</a:t>
            </a:r>
            <a:r>
              <a:rPr sz="1350" i="1" spc="-109" baseline="3220" dirty="0" smtClean="0">
                <a:latin typeface="Times New Roman"/>
                <a:cs typeface="Times New Roman"/>
              </a:rPr>
              <a:t> </a:t>
            </a:r>
            <a:r>
              <a:rPr sz="650" i="1" spc="0" dirty="0" smtClean="0">
                <a:latin typeface="Times New Roman"/>
                <a:cs typeface="Times New Roman"/>
              </a:rPr>
              <a:t>D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2506938" y="4373805"/>
            <a:ext cx="120983" cy="90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25"/>
              </a:lnSpc>
              <a:spcBef>
                <a:spcPts val="51"/>
              </a:spcBef>
            </a:pPr>
            <a:r>
              <a:rPr sz="900" spc="0" dirty="0" smtClean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822970" y="4488635"/>
            <a:ext cx="324922" cy="90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25"/>
              </a:lnSpc>
              <a:tabLst>
                <a:tab pos="228600" algn="l"/>
              </a:tabLst>
            </a:pPr>
            <a:r>
              <a:rPr sz="900" u="sng" dirty="0" smtClean="0">
                <a:latin typeface="Times New Roman"/>
                <a:cs typeface="Times New Roman"/>
              </a:rPr>
              <a:t>  </a:t>
            </a:r>
            <a:r>
              <a:rPr sz="900" u="sng" spc="9" dirty="0" smtClean="0">
                <a:latin typeface="Times New Roman"/>
                <a:cs typeface="Times New Roman"/>
              </a:rPr>
              <a:t> </a:t>
            </a:r>
            <a:r>
              <a:rPr sz="900" u="sng" spc="0" dirty="0" smtClean="0">
                <a:latin typeface="Times New Roman"/>
                <a:cs typeface="Times New Roman"/>
              </a:rPr>
              <a:t>2 	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4230174" y="4488635"/>
            <a:ext cx="650792" cy="90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25"/>
              </a:lnSpc>
              <a:tabLst>
                <a:tab pos="508000" algn="l"/>
              </a:tabLst>
            </a:pPr>
            <a:r>
              <a:rPr sz="900" u="sng" dirty="0" smtClean="0">
                <a:latin typeface="Times New Roman"/>
                <a:cs typeface="Times New Roman"/>
              </a:rPr>
              <a:t>       </a:t>
            </a:r>
            <a:r>
              <a:rPr sz="900" u="sng" spc="-54" dirty="0" smtClean="0">
                <a:latin typeface="Times New Roman"/>
                <a:cs typeface="Times New Roman"/>
              </a:rPr>
              <a:t> </a:t>
            </a:r>
            <a:r>
              <a:rPr sz="900" u="sng" spc="0" dirty="0" smtClean="0">
                <a:latin typeface="Times New Roman"/>
                <a:cs typeface="Times New Roman"/>
              </a:rPr>
              <a:t>2 	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2191683" y="4497343"/>
            <a:ext cx="303752" cy="92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55"/>
              </a:lnSpc>
              <a:spcBef>
                <a:spcPts val="52"/>
              </a:spcBef>
            </a:pPr>
            <a:r>
              <a:rPr sz="900" i="1" spc="0" dirty="0" smtClean="0">
                <a:latin typeface="Times New Roman"/>
                <a:cs typeface="Times New Roman"/>
              </a:rPr>
              <a:t>V</a:t>
            </a:r>
            <a:r>
              <a:rPr sz="900" i="1" spc="-75" dirty="0" smtClean="0">
                <a:latin typeface="Times New Roman"/>
                <a:cs typeface="Times New Roman"/>
              </a:rPr>
              <a:t> </a:t>
            </a:r>
            <a:r>
              <a:rPr sz="975" i="1" spc="0" baseline="-4459" dirty="0" smtClean="0">
                <a:latin typeface="Times New Roman"/>
                <a:cs typeface="Times New Roman"/>
              </a:rPr>
              <a:t>DD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924682" y="4497343"/>
            <a:ext cx="303769" cy="92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55"/>
              </a:lnSpc>
              <a:spcBef>
                <a:spcPts val="52"/>
              </a:spcBef>
            </a:pPr>
            <a:r>
              <a:rPr sz="900" i="1" spc="0" dirty="0" smtClean="0">
                <a:latin typeface="Times New Roman"/>
                <a:cs typeface="Times New Roman"/>
              </a:rPr>
              <a:t>V</a:t>
            </a:r>
            <a:r>
              <a:rPr sz="900" i="1" spc="-75" dirty="0" smtClean="0">
                <a:latin typeface="Times New Roman"/>
                <a:cs typeface="Times New Roman"/>
              </a:rPr>
              <a:t> </a:t>
            </a:r>
            <a:r>
              <a:rPr sz="975" i="1" spc="0" baseline="-4459" dirty="0" smtClean="0">
                <a:latin typeface="Times New Roman"/>
                <a:cs typeface="Times New Roman"/>
              </a:rPr>
              <a:t>DD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651701" y="4509483"/>
            <a:ext cx="1094789" cy="1928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9871">
              <a:lnSpc>
                <a:spcPts val="1675"/>
              </a:lnSpc>
              <a:spcBef>
                <a:spcPts val="83"/>
              </a:spcBef>
            </a:pPr>
            <a:r>
              <a:rPr sz="2100" spc="0" baseline="1227" dirty="0" smtClean="0">
                <a:latin typeface="Meiryo"/>
                <a:cs typeface="Meiryo"/>
              </a:rPr>
              <a:t>=      </a:t>
            </a:r>
            <a:r>
              <a:rPr sz="2100" spc="70" baseline="1227" dirty="0" smtClean="0">
                <a:latin typeface="Meiryo"/>
                <a:cs typeface="Meiryo"/>
              </a:rPr>
              <a:t> </a:t>
            </a:r>
            <a:r>
              <a:rPr sz="2100" spc="-89" baseline="-3682" dirty="0" smtClean="0">
                <a:latin typeface="Meiryo"/>
                <a:cs typeface="Meiryo"/>
              </a:rPr>
              <a:t>∫</a:t>
            </a:r>
            <a:r>
              <a:rPr sz="1350" spc="4" baseline="-22546" dirty="0" smtClean="0">
                <a:latin typeface="Times New Roman"/>
                <a:cs typeface="Times New Roman"/>
              </a:rPr>
              <a:t>0</a:t>
            </a:r>
            <a:r>
              <a:rPr sz="1350" spc="-4" baseline="-22546" dirty="0" smtClean="0">
                <a:latin typeface="Times New Roman"/>
                <a:cs typeface="Times New Roman"/>
              </a:rPr>
              <a:t>.</a:t>
            </a:r>
            <a:r>
              <a:rPr sz="1350" spc="-54" baseline="-22546" dirty="0" smtClean="0">
                <a:latin typeface="Times New Roman"/>
                <a:cs typeface="Times New Roman"/>
              </a:rPr>
              <a:t>5</a:t>
            </a:r>
            <a:r>
              <a:rPr sz="1350" i="1" spc="0" baseline="-32208" dirty="0" smtClean="0">
                <a:latin typeface="Times New Roman"/>
                <a:cs typeface="Times New Roman"/>
              </a:rPr>
              <a:t>V</a:t>
            </a:r>
            <a:endParaRPr sz="900">
              <a:latin typeface="Times New Roman"/>
              <a:cs typeface="Times New Roman"/>
            </a:endParaRPr>
          </a:p>
          <a:p>
            <a:pPr marL="159546">
              <a:lnSpc>
                <a:spcPts val="625"/>
              </a:lnSpc>
            </a:pPr>
            <a:r>
              <a:rPr sz="1350" i="1" spc="0" baseline="12883" dirty="0" smtClean="0">
                <a:latin typeface="Times New Roman"/>
                <a:cs typeface="Times New Roman"/>
              </a:rPr>
              <a:t>V</a:t>
            </a:r>
            <a:r>
              <a:rPr sz="1350" i="1" spc="-79" baseline="12883" dirty="0" smtClean="0">
                <a:latin typeface="Times New Roman"/>
                <a:cs typeface="Times New Roman"/>
              </a:rPr>
              <a:t> </a:t>
            </a:r>
            <a:r>
              <a:rPr sz="975" i="1" spc="0" baseline="13379" dirty="0" smtClean="0">
                <a:latin typeface="Times New Roman"/>
                <a:cs typeface="Times New Roman"/>
              </a:rPr>
              <a:t>DD             </a:t>
            </a:r>
            <a:r>
              <a:rPr sz="975" i="1" spc="153" baseline="13379" dirty="0" smtClean="0">
                <a:latin typeface="Times New Roman"/>
                <a:cs typeface="Times New Roman"/>
              </a:rPr>
              <a:t> </a:t>
            </a:r>
            <a:r>
              <a:rPr sz="975" i="1" spc="0" baseline="22298" dirty="0" smtClean="0">
                <a:latin typeface="Times New Roman"/>
                <a:cs typeface="Times New Roman"/>
              </a:rPr>
              <a:t>DD</a:t>
            </a:r>
            <a:r>
              <a:rPr sz="975" i="1" spc="143" baseline="22298" dirty="0" smtClean="0">
                <a:latin typeface="Times New Roman"/>
                <a:cs typeface="Times New Roman"/>
              </a:rPr>
              <a:t> </a:t>
            </a:r>
            <a:r>
              <a:rPr sz="1350" i="1" spc="0" baseline="6441" dirty="0" smtClean="0"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631201" y="4508185"/>
            <a:ext cx="1059992" cy="1353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70"/>
              </a:lnSpc>
              <a:spcBef>
                <a:spcPts val="78"/>
              </a:spcBef>
            </a:pPr>
            <a:r>
              <a:rPr sz="1350" i="1" u="sng" baseline="28987" dirty="0" smtClean="0">
                <a:latin typeface="Times New Roman"/>
                <a:cs typeface="Times New Roman"/>
              </a:rPr>
              <a:t>        </a:t>
            </a:r>
            <a:r>
              <a:rPr sz="1350" i="1" u="sng" spc="64" baseline="28987" dirty="0" smtClean="0">
                <a:latin typeface="Times New Roman"/>
                <a:cs typeface="Times New Roman"/>
              </a:rPr>
              <a:t> </a:t>
            </a:r>
            <a:r>
              <a:rPr sz="1350" i="1" u="sng" spc="0" baseline="28987" dirty="0" smtClean="0">
                <a:latin typeface="Times New Roman"/>
                <a:cs typeface="Times New Roman"/>
              </a:rPr>
              <a:t>V</a:t>
            </a:r>
            <a:r>
              <a:rPr sz="1350" i="1" u="sng" spc="-75" baseline="28987" dirty="0" smtClean="0">
                <a:latin typeface="Times New Roman"/>
                <a:cs typeface="Times New Roman"/>
              </a:rPr>
              <a:t> </a:t>
            </a:r>
            <a:r>
              <a:rPr sz="975" i="1" u="sng" spc="0" baseline="31217" dirty="0" smtClean="0">
                <a:latin typeface="Times New Roman"/>
                <a:cs typeface="Times New Roman"/>
              </a:rPr>
              <a:t>DS           </a:t>
            </a:r>
            <a:r>
              <a:rPr sz="975" i="1" u="sng" spc="153" baseline="31217" dirty="0" smtClean="0">
                <a:latin typeface="Times New Roman"/>
                <a:cs typeface="Times New Roman"/>
              </a:rPr>
              <a:t> </a:t>
            </a:r>
            <a:r>
              <a:rPr sz="975" i="1" spc="-82" baseline="31217" dirty="0" smtClean="0">
                <a:latin typeface="Times New Roman"/>
                <a:cs typeface="Times New Roman"/>
              </a:rPr>
              <a:t> </a:t>
            </a:r>
            <a:r>
              <a:rPr sz="2100" i="1" spc="0" baseline="-2070" dirty="0" smtClean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4058970" y="4509483"/>
            <a:ext cx="795813" cy="1847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8009">
              <a:lnSpc>
                <a:spcPts val="1555"/>
              </a:lnSpc>
              <a:spcBef>
                <a:spcPts val="77"/>
              </a:spcBef>
            </a:pPr>
            <a:r>
              <a:rPr sz="2100" spc="0" baseline="-1227" dirty="0" smtClean="0">
                <a:latin typeface="Meiryo"/>
                <a:cs typeface="Meiryo"/>
              </a:rPr>
              <a:t>=</a:t>
            </a:r>
            <a:endParaRPr sz="1400">
              <a:latin typeface="Meiryo"/>
              <a:cs typeface="Meiryo"/>
            </a:endParaRPr>
          </a:p>
          <a:p>
            <a:pPr marL="158591">
              <a:lnSpc>
                <a:spcPts val="630"/>
              </a:lnSpc>
            </a:pPr>
            <a:r>
              <a:rPr sz="1350" i="1" spc="0" baseline="6441" dirty="0" smtClean="0">
                <a:latin typeface="Times New Roman"/>
                <a:cs typeface="Times New Roman"/>
              </a:rPr>
              <a:t>V</a:t>
            </a:r>
            <a:r>
              <a:rPr sz="1350" i="1" spc="-75" baseline="6441" dirty="0" smtClean="0">
                <a:latin typeface="Times New Roman"/>
                <a:cs typeface="Times New Roman"/>
              </a:rPr>
              <a:t> </a:t>
            </a:r>
            <a:r>
              <a:rPr sz="650" i="1" spc="0" dirty="0" smtClean="0">
                <a:latin typeface="Times New Roman"/>
                <a:cs typeface="Times New Roman"/>
              </a:rPr>
              <a:t>DD</a:t>
            </a:r>
            <a:r>
              <a:rPr sz="650" i="1" spc="-69" dirty="0" smtClean="0">
                <a:latin typeface="Times New Roman"/>
                <a:cs typeface="Times New Roman"/>
              </a:rPr>
              <a:t> </a:t>
            </a:r>
            <a:r>
              <a:rPr sz="1350" i="1" spc="0" baseline="6441" dirty="0" smtClean="0">
                <a:latin typeface="Times New Roman"/>
                <a:cs typeface="Times New Roman"/>
              </a:rPr>
              <a:t>I</a:t>
            </a:r>
            <a:r>
              <a:rPr sz="1350" i="1" spc="-109" baseline="6441" dirty="0" smtClean="0">
                <a:latin typeface="Times New Roman"/>
                <a:cs typeface="Times New Roman"/>
              </a:rPr>
              <a:t> </a:t>
            </a:r>
            <a:r>
              <a:rPr sz="650" i="1" spc="0" dirty="0" smtClean="0">
                <a:latin typeface="Times New Roman"/>
                <a:cs typeface="Times New Roman"/>
              </a:rPr>
              <a:t>DSAT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363355" y="4508111"/>
            <a:ext cx="522843" cy="93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60"/>
              </a:lnSpc>
              <a:tabLst>
                <a:tab pos="393700" algn="l"/>
              </a:tabLst>
            </a:pPr>
            <a:r>
              <a:rPr sz="900" i="1" u="sng" dirty="0" smtClean="0">
                <a:latin typeface="Times New Roman"/>
                <a:cs typeface="Times New Roman"/>
              </a:rPr>
              <a:t>  </a:t>
            </a:r>
            <a:r>
              <a:rPr sz="900" i="1" u="sng" spc="54" dirty="0" smtClean="0">
                <a:latin typeface="Times New Roman"/>
                <a:cs typeface="Times New Roman"/>
              </a:rPr>
              <a:t> </a:t>
            </a:r>
            <a:r>
              <a:rPr sz="900" i="1" u="sng" spc="0" dirty="0" smtClean="0">
                <a:latin typeface="Times New Roman"/>
                <a:cs typeface="Times New Roman"/>
              </a:rPr>
              <a:t>V</a:t>
            </a:r>
            <a:r>
              <a:rPr sz="900" i="1" u="sng" spc="-79" dirty="0" smtClean="0">
                <a:latin typeface="Times New Roman"/>
                <a:cs typeface="Times New Roman"/>
              </a:rPr>
              <a:t> </a:t>
            </a:r>
            <a:r>
              <a:rPr sz="975" i="1" u="sng" spc="0" baseline="-4459" dirty="0" smtClean="0">
                <a:latin typeface="Times New Roman"/>
                <a:cs typeface="Times New Roman"/>
              </a:rPr>
              <a:t>DS 	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830017" y="4511368"/>
            <a:ext cx="547994" cy="1469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2100" i="1" baseline="6211" dirty="0" smtClean="0">
                <a:latin typeface="Times New Roman"/>
                <a:cs typeface="Times New Roman"/>
              </a:rPr>
              <a:t>d</a:t>
            </a:r>
            <a:r>
              <a:rPr sz="2100" i="1" spc="-175" baseline="6211" dirty="0" smtClean="0">
                <a:latin typeface="Times New Roman"/>
                <a:cs typeface="Times New Roman"/>
              </a:rPr>
              <a:t> </a:t>
            </a:r>
            <a:r>
              <a:rPr sz="2100" i="1" spc="0" baseline="-2070" dirty="0" smtClean="0">
                <a:latin typeface="Times New Roman"/>
                <a:cs typeface="Times New Roman"/>
              </a:rPr>
              <a:t>V</a:t>
            </a:r>
            <a:r>
              <a:rPr sz="2100" i="1" spc="-76" baseline="-2070" dirty="0" smtClean="0">
                <a:latin typeface="Times New Roman"/>
                <a:cs typeface="Times New Roman"/>
              </a:rPr>
              <a:t> </a:t>
            </a:r>
            <a:r>
              <a:rPr sz="1350" i="1" spc="0" baseline="-9662" dirty="0" smtClean="0">
                <a:latin typeface="Times New Roman"/>
                <a:cs typeface="Times New Roman"/>
              </a:rPr>
              <a:t>DS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653933" y="4526086"/>
            <a:ext cx="406740" cy="132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50"/>
              </a:lnSpc>
              <a:spcBef>
                <a:spcPts val="77"/>
              </a:spcBef>
            </a:pPr>
            <a:r>
              <a:rPr sz="1400" i="1" spc="0" dirty="0" smtClean="0">
                <a:latin typeface="Times New Roman"/>
                <a:cs typeface="Times New Roman"/>
              </a:rPr>
              <a:t>V</a:t>
            </a:r>
            <a:r>
              <a:rPr sz="1400" i="1" spc="-81" dirty="0" smtClean="0">
                <a:latin typeface="Times New Roman"/>
                <a:cs typeface="Times New Roman"/>
              </a:rPr>
              <a:t> </a:t>
            </a:r>
            <a:r>
              <a:rPr sz="1350" i="1" spc="0" baseline="-6441" dirty="0" smtClean="0">
                <a:latin typeface="Times New Roman"/>
                <a:cs typeface="Times New Roman"/>
              </a:rPr>
              <a:t>DS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866269" y="4527563"/>
            <a:ext cx="882364" cy="174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2100" spc="-84" baseline="11048" dirty="0" smtClean="0">
                <a:latin typeface="Meiryo"/>
                <a:cs typeface="Meiryo"/>
              </a:rPr>
              <a:t>∫</a:t>
            </a:r>
            <a:r>
              <a:rPr sz="1350" spc="-4" baseline="16104" dirty="0" smtClean="0">
                <a:latin typeface="Times New Roman"/>
                <a:cs typeface="Times New Roman"/>
              </a:rPr>
              <a:t>0</a:t>
            </a:r>
            <a:r>
              <a:rPr sz="1350" spc="0" baseline="16104" dirty="0" smtClean="0">
                <a:latin typeface="Times New Roman"/>
                <a:cs typeface="Times New Roman"/>
              </a:rPr>
              <a:t>.</a:t>
            </a:r>
            <a:r>
              <a:rPr sz="1350" spc="-54" baseline="16104" dirty="0" smtClean="0">
                <a:latin typeface="Times New Roman"/>
                <a:cs typeface="Times New Roman"/>
              </a:rPr>
              <a:t>5</a:t>
            </a:r>
            <a:r>
              <a:rPr sz="1350" i="1" spc="0" baseline="6441" dirty="0" smtClean="0">
                <a:latin typeface="Times New Roman"/>
                <a:cs typeface="Times New Roman"/>
              </a:rPr>
              <a:t>V</a:t>
            </a:r>
            <a:r>
              <a:rPr sz="1350" i="1" spc="-79" baseline="6441" dirty="0" smtClean="0">
                <a:latin typeface="Times New Roman"/>
                <a:cs typeface="Times New Roman"/>
              </a:rPr>
              <a:t> </a:t>
            </a:r>
            <a:r>
              <a:rPr sz="975" i="1" spc="0" baseline="4459" dirty="0" smtClean="0">
                <a:latin typeface="Times New Roman"/>
                <a:cs typeface="Times New Roman"/>
              </a:rPr>
              <a:t>DD</a:t>
            </a:r>
            <a:r>
              <a:rPr sz="975" i="1" spc="20" baseline="4459" dirty="0" smtClean="0">
                <a:latin typeface="Times New Roman"/>
                <a:cs typeface="Times New Roman"/>
              </a:rPr>
              <a:t> </a:t>
            </a:r>
            <a:r>
              <a:rPr sz="1350" spc="-25" baseline="-3220" dirty="0" smtClean="0">
                <a:latin typeface="Times New Roman"/>
                <a:cs typeface="Times New Roman"/>
              </a:rPr>
              <a:t>1</a:t>
            </a:r>
            <a:r>
              <a:rPr sz="1350" spc="50" baseline="-1909" dirty="0" smtClean="0">
                <a:latin typeface="Meiryo"/>
                <a:cs typeface="Meiryo"/>
              </a:rPr>
              <a:t>+</a:t>
            </a:r>
            <a:r>
              <a:rPr sz="1425" spc="25" baseline="-1809" dirty="0" smtClean="0">
                <a:latin typeface="Meiryo"/>
                <a:cs typeface="Meiryo"/>
              </a:rPr>
              <a:t>λ</a:t>
            </a:r>
            <a:r>
              <a:rPr sz="1350" i="1" spc="0" baseline="-9662" dirty="0" smtClean="0">
                <a:latin typeface="Times New Roman"/>
                <a:cs typeface="Times New Roman"/>
              </a:rPr>
              <a:t>V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964436" y="4581072"/>
            <a:ext cx="620110" cy="120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80"/>
              </a:lnSpc>
              <a:spcBef>
                <a:spcPts val="74"/>
              </a:spcBef>
            </a:pPr>
            <a:r>
              <a:rPr sz="1800" spc="-69" baseline="2864" dirty="0" smtClean="0">
                <a:latin typeface="Meiryo"/>
                <a:cs typeface="Meiryo"/>
              </a:rPr>
              <a:t>(</a:t>
            </a:r>
            <a:r>
              <a:rPr sz="1350" spc="-25" baseline="6441" dirty="0" smtClean="0">
                <a:latin typeface="Times New Roman"/>
                <a:cs typeface="Times New Roman"/>
              </a:rPr>
              <a:t>1</a:t>
            </a:r>
            <a:r>
              <a:rPr sz="1350" spc="50" baseline="3819" dirty="0" smtClean="0">
                <a:latin typeface="Meiryo"/>
                <a:cs typeface="Meiryo"/>
              </a:rPr>
              <a:t>+</a:t>
            </a:r>
            <a:r>
              <a:rPr sz="1425" spc="25" baseline="3618" dirty="0" smtClean="0">
                <a:latin typeface="Meiryo"/>
                <a:cs typeface="Meiryo"/>
              </a:rPr>
              <a:t>λ</a:t>
            </a:r>
            <a:r>
              <a:rPr sz="900" i="1" spc="0" dirty="0" smtClean="0">
                <a:latin typeface="Times New Roman"/>
                <a:cs typeface="Times New Roman"/>
              </a:rPr>
              <a:t>V    </a:t>
            </a:r>
            <a:r>
              <a:rPr sz="900" i="1" spc="-50" dirty="0" smtClean="0">
                <a:latin typeface="Times New Roman"/>
                <a:cs typeface="Times New Roman"/>
              </a:rPr>
              <a:t> </a:t>
            </a:r>
            <a:r>
              <a:rPr sz="1800" spc="0" baseline="2864" dirty="0" smtClean="0">
                <a:latin typeface="Meiryo"/>
                <a:cs typeface="Meiryo"/>
              </a:rPr>
              <a:t>)</a:t>
            </a:r>
            <a:endParaRPr sz="1200">
              <a:latin typeface="Meiryo"/>
              <a:cs typeface="Meiryo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2710457" y="4635083"/>
            <a:ext cx="267746" cy="68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50" i="1" spc="0" dirty="0" smtClean="0">
                <a:latin typeface="Times New Roman"/>
                <a:cs typeface="Times New Roman"/>
              </a:rPr>
              <a:t>DSAT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337298" y="4635557"/>
            <a:ext cx="151944" cy="68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50" i="1" spc="0" dirty="0" smtClean="0">
                <a:latin typeface="Times New Roman"/>
                <a:cs typeface="Times New Roman"/>
              </a:rPr>
              <a:t>DS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696610" y="4635557"/>
            <a:ext cx="151944" cy="68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50" i="1" spc="0" dirty="0" smtClean="0">
                <a:latin typeface="Times New Roman"/>
                <a:cs typeface="Times New Roman"/>
              </a:rPr>
              <a:t>DS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2448935" y="4695158"/>
            <a:ext cx="171553" cy="2388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5"/>
              </a:lnSpc>
              <a:spcBef>
                <a:spcPts val="146"/>
              </a:spcBef>
            </a:pPr>
            <a:r>
              <a:rPr sz="2700" spc="0" dirty="0" smtClean="0">
                <a:latin typeface="Meiryo"/>
                <a:cs typeface="Meiryo"/>
              </a:rPr>
              <a:t>[</a:t>
            </a:r>
            <a:endParaRPr sz="2700">
              <a:latin typeface="Meiryo"/>
              <a:cs typeface="Meiry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163862" y="4695158"/>
            <a:ext cx="203796" cy="2388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35"/>
              </a:lnSpc>
              <a:spcBef>
                <a:spcPts val="146"/>
              </a:spcBef>
            </a:pPr>
            <a:r>
              <a:rPr sz="2850" spc="-84" baseline="2713" dirty="0" smtClean="0">
                <a:latin typeface="Meiryo"/>
                <a:cs typeface="Meiryo"/>
              </a:rPr>
              <a:t>)</a:t>
            </a:r>
            <a:r>
              <a:rPr sz="2700" spc="0" dirty="0" smtClean="0">
                <a:latin typeface="Meiryo"/>
                <a:cs typeface="Meiryo"/>
              </a:rPr>
              <a:t>]</a:t>
            </a:r>
            <a:endParaRPr sz="2700">
              <a:latin typeface="Meiryo"/>
              <a:cs typeface="Meiry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598092" y="4705450"/>
            <a:ext cx="643315" cy="232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50"/>
              </a:lnSpc>
              <a:spcBef>
                <a:spcPts val="142"/>
              </a:spcBef>
            </a:pPr>
            <a:r>
              <a:rPr sz="2650" spc="-284" dirty="0" smtClean="0">
                <a:latin typeface="Meiryo"/>
                <a:cs typeface="Meiryo"/>
              </a:rPr>
              <a:t>[</a:t>
            </a:r>
            <a:r>
              <a:rPr sz="2100" i="1" spc="0" baseline="-6211" dirty="0" smtClean="0">
                <a:latin typeface="Times New Roman"/>
                <a:cs typeface="Times New Roman"/>
              </a:rPr>
              <a:t>V</a:t>
            </a:r>
            <a:r>
              <a:rPr sz="2100" i="1" spc="-84" baseline="-6211" dirty="0" smtClean="0">
                <a:latin typeface="Times New Roman"/>
                <a:cs typeface="Times New Roman"/>
              </a:rPr>
              <a:t> </a:t>
            </a:r>
            <a:r>
              <a:rPr sz="1350" i="1" spc="0" baseline="-16104" dirty="0" smtClean="0">
                <a:latin typeface="Times New Roman"/>
                <a:cs typeface="Times New Roman"/>
              </a:rPr>
              <a:t>DS</a:t>
            </a:r>
            <a:r>
              <a:rPr sz="1350" i="1" spc="125" baseline="-16104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Meiryo"/>
                <a:cs typeface="Meiryo"/>
              </a:rPr>
              <a:t>−</a:t>
            </a:r>
            <a:endParaRPr sz="1400">
              <a:latin typeface="Meiryo"/>
              <a:cs typeface="Meiryo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339016" y="4705450"/>
            <a:ext cx="1191605" cy="2322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50"/>
              </a:lnSpc>
              <a:spcBef>
                <a:spcPts val="142"/>
              </a:spcBef>
            </a:pPr>
            <a:r>
              <a:rPr sz="1400" dirty="0" smtClean="0">
                <a:latin typeface="Times New Roman"/>
                <a:cs typeface="Times New Roman"/>
              </a:rPr>
              <a:t>l</a:t>
            </a:r>
            <a:r>
              <a:rPr sz="1400" spc="75" dirty="0" smtClean="0">
                <a:latin typeface="Times New Roman"/>
                <a:cs typeface="Times New Roman"/>
              </a:rPr>
              <a:t>n</a:t>
            </a:r>
            <a:r>
              <a:rPr sz="2850" spc="-219" baseline="2713" dirty="0" smtClean="0">
                <a:latin typeface="Meiryo"/>
                <a:cs typeface="Meiryo"/>
              </a:rPr>
              <a:t>(</a:t>
            </a:r>
            <a:r>
              <a:rPr sz="1400" spc="0" dirty="0" smtClean="0">
                <a:latin typeface="Times New Roman"/>
                <a:cs typeface="Times New Roman"/>
              </a:rPr>
              <a:t>1</a:t>
            </a:r>
            <a:r>
              <a:rPr sz="1400" spc="-209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Meiryo"/>
                <a:cs typeface="Meiryo"/>
              </a:rPr>
              <a:t>+</a:t>
            </a:r>
            <a:r>
              <a:rPr sz="1400" spc="-204" dirty="0" smtClean="0">
                <a:latin typeface="Meiryo"/>
                <a:cs typeface="Meiryo"/>
              </a:rPr>
              <a:t> </a:t>
            </a:r>
            <a:r>
              <a:rPr sz="1500" spc="119" dirty="0" smtClean="0">
                <a:latin typeface="Meiryo"/>
                <a:cs typeface="Meiryo"/>
              </a:rPr>
              <a:t>λ</a:t>
            </a:r>
            <a:r>
              <a:rPr sz="2100" i="1" spc="0" baseline="-6211" dirty="0" smtClean="0">
                <a:latin typeface="Times New Roman"/>
                <a:cs typeface="Times New Roman"/>
              </a:rPr>
              <a:t>V</a:t>
            </a:r>
            <a:r>
              <a:rPr sz="2100" i="1" spc="-61" baseline="-6211" dirty="0" smtClean="0">
                <a:latin typeface="Times New Roman"/>
                <a:cs typeface="Times New Roman"/>
              </a:rPr>
              <a:t> </a:t>
            </a:r>
            <a:r>
              <a:rPr sz="1350" i="1" spc="0" baseline="-16104" dirty="0" smtClean="0">
                <a:latin typeface="Times New Roman"/>
                <a:cs typeface="Times New Roman"/>
              </a:rPr>
              <a:t>DS</a:t>
            </a:r>
            <a:r>
              <a:rPr sz="1350" i="1" spc="-69" baseline="-16104" dirty="0" smtClean="0">
                <a:latin typeface="Times New Roman"/>
                <a:cs typeface="Times New Roman"/>
              </a:rPr>
              <a:t> </a:t>
            </a:r>
            <a:r>
              <a:rPr sz="2850" spc="-89" baseline="2713" dirty="0" smtClean="0">
                <a:latin typeface="Meiryo"/>
                <a:cs typeface="Meiryo"/>
              </a:rPr>
              <a:t>)</a:t>
            </a:r>
            <a:r>
              <a:rPr sz="2650" spc="0" dirty="0" smtClean="0">
                <a:latin typeface="Meiryo"/>
                <a:cs typeface="Meiryo"/>
              </a:rPr>
              <a:t>]</a:t>
            </a:r>
            <a:endParaRPr sz="2650">
              <a:latin typeface="Meiryo"/>
              <a:cs typeface="Meiryo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2813529" y="4738114"/>
            <a:ext cx="1198457" cy="191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100" spc="0" baseline="2455" dirty="0" smtClean="0">
                <a:latin typeface="Meiryo"/>
                <a:cs typeface="Meiryo"/>
              </a:rPr>
              <a:t>−   </a:t>
            </a:r>
            <a:r>
              <a:rPr sz="2100" spc="258" baseline="2455" dirty="0" smtClean="0">
                <a:latin typeface="Meiryo"/>
                <a:cs typeface="Meiryo"/>
              </a:rPr>
              <a:t> </a:t>
            </a:r>
            <a:r>
              <a:rPr sz="2100" spc="0" baseline="4141" dirty="0" smtClean="0">
                <a:latin typeface="Times New Roman"/>
                <a:cs typeface="Times New Roman"/>
              </a:rPr>
              <a:t>l</a:t>
            </a:r>
            <a:r>
              <a:rPr sz="2100" spc="75" baseline="4141" dirty="0" smtClean="0">
                <a:latin typeface="Times New Roman"/>
                <a:cs typeface="Times New Roman"/>
              </a:rPr>
              <a:t>n</a:t>
            </a:r>
            <a:r>
              <a:rPr sz="2850" spc="-225" baseline="3618" dirty="0" smtClean="0">
                <a:latin typeface="Meiryo"/>
                <a:cs typeface="Meiryo"/>
              </a:rPr>
              <a:t>(</a:t>
            </a:r>
            <a:r>
              <a:rPr sz="2100" spc="0" baseline="4141" dirty="0" smtClean="0">
                <a:latin typeface="Times New Roman"/>
                <a:cs typeface="Times New Roman"/>
              </a:rPr>
              <a:t>1</a:t>
            </a:r>
            <a:r>
              <a:rPr sz="2100" spc="-209" baseline="4141" dirty="0" smtClean="0">
                <a:latin typeface="Times New Roman"/>
                <a:cs typeface="Times New Roman"/>
              </a:rPr>
              <a:t> </a:t>
            </a:r>
            <a:r>
              <a:rPr sz="2100" spc="0" baseline="2455" dirty="0" smtClean="0">
                <a:latin typeface="Meiryo"/>
                <a:cs typeface="Meiryo"/>
              </a:rPr>
              <a:t>+</a:t>
            </a:r>
            <a:r>
              <a:rPr sz="2100" spc="-204" baseline="2455" dirty="0" smtClean="0">
                <a:latin typeface="Meiryo"/>
                <a:cs typeface="Meiryo"/>
              </a:rPr>
              <a:t> </a:t>
            </a:r>
            <a:r>
              <a:rPr sz="2250" spc="0" baseline="2291" dirty="0" smtClean="0">
                <a:latin typeface="Meiryo"/>
                <a:cs typeface="Meiryo"/>
              </a:rPr>
              <a:t>λ</a:t>
            </a:r>
            <a:r>
              <a:rPr sz="2250" spc="-375" baseline="2291" dirty="0" smtClean="0">
                <a:latin typeface="Meiryo"/>
                <a:cs typeface="Meiryo"/>
              </a:rPr>
              <a:t> </a:t>
            </a:r>
            <a:r>
              <a:rPr sz="2100" i="1" spc="0" baseline="-4141" dirty="0" smtClean="0">
                <a:latin typeface="Times New Roman"/>
                <a:cs typeface="Times New Roman"/>
              </a:rPr>
              <a:t>V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229519" y="4743228"/>
            <a:ext cx="303896" cy="92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55"/>
              </a:lnSpc>
              <a:spcBef>
                <a:spcPts val="52"/>
              </a:spcBef>
            </a:pPr>
            <a:r>
              <a:rPr sz="900" i="1" spc="0" dirty="0" smtClean="0">
                <a:latin typeface="Times New Roman"/>
                <a:cs typeface="Times New Roman"/>
              </a:rPr>
              <a:t>V</a:t>
            </a:r>
            <a:r>
              <a:rPr sz="900" i="1" spc="-69" dirty="0" smtClean="0">
                <a:latin typeface="Times New Roman"/>
                <a:cs typeface="Times New Roman"/>
              </a:rPr>
              <a:t> </a:t>
            </a:r>
            <a:r>
              <a:rPr sz="975" i="1" spc="0" baseline="-4459" dirty="0" smtClean="0">
                <a:latin typeface="Times New Roman"/>
                <a:cs typeface="Times New Roman"/>
              </a:rPr>
              <a:t>DD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395953" y="4748095"/>
            <a:ext cx="303232" cy="927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55"/>
              </a:lnSpc>
              <a:spcBef>
                <a:spcPts val="52"/>
              </a:spcBef>
            </a:pPr>
            <a:r>
              <a:rPr sz="900" i="1" spc="0" dirty="0" smtClean="0">
                <a:latin typeface="Times New Roman"/>
                <a:cs typeface="Times New Roman"/>
              </a:rPr>
              <a:t>V</a:t>
            </a:r>
            <a:r>
              <a:rPr sz="900" i="1" spc="-75" dirty="0" smtClean="0">
                <a:latin typeface="Times New Roman"/>
                <a:cs typeface="Times New Roman"/>
              </a:rPr>
              <a:t> </a:t>
            </a:r>
            <a:r>
              <a:rPr sz="975" i="1" spc="0" baseline="-4459" dirty="0" smtClean="0">
                <a:latin typeface="Times New Roman"/>
                <a:cs typeface="Times New Roman"/>
              </a:rPr>
              <a:t>DD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2090869" y="4761806"/>
            <a:ext cx="120983" cy="90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25"/>
              </a:lnSpc>
              <a:spcBef>
                <a:spcPts val="51"/>
              </a:spcBef>
            </a:pPr>
            <a:r>
              <a:rPr sz="900" spc="0" dirty="0" smtClean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026087" y="4760331"/>
            <a:ext cx="120983" cy="90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25"/>
              </a:lnSpc>
              <a:spcBef>
                <a:spcPts val="51"/>
              </a:spcBef>
            </a:pPr>
            <a:r>
              <a:rPr sz="900" spc="0" dirty="0" smtClean="0"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193954" y="4761806"/>
            <a:ext cx="120983" cy="90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25"/>
              </a:lnSpc>
              <a:spcBef>
                <a:spcPts val="51"/>
              </a:spcBef>
            </a:pPr>
            <a:r>
              <a:rPr sz="900" spc="0" dirty="0" smtClean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216693" y="4765198"/>
            <a:ext cx="120983" cy="90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25"/>
              </a:lnSpc>
              <a:spcBef>
                <a:spcPts val="51"/>
              </a:spcBef>
            </a:pPr>
            <a:r>
              <a:rPr sz="900" spc="0" dirty="0" smtClean="0"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511758" y="4769630"/>
            <a:ext cx="136403" cy="90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25"/>
              </a:lnSpc>
              <a:spcBef>
                <a:spcPts val="51"/>
              </a:spcBef>
            </a:pPr>
            <a:r>
              <a:rPr sz="900" i="1" spc="0" dirty="0" smtClean="0">
                <a:latin typeface="Times New Roman"/>
                <a:cs typeface="Times New Roman"/>
              </a:rPr>
              <a:t>V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1651701" y="4782183"/>
            <a:ext cx="183280" cy="132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25"/>
              </a:lnSpc>
              <a:spcBef>
                <a:spcPts val="81"/>
              </a:spcBef>
            </a:pPr>
            <a:r>
              <a:rPr sz="2100" spc="0" baseline="1227" dirty="0" smtClean="0">
                <a:latin typeface="Meiryo"/>
                <a:cs typeface="Meiryo"/>
              </a:rPr>
              <a:t>=</a:t>
            </a:r>
            <a:endParaRPr sz="1400">
              <a:latin typeface="Meiryo"/>
              <a:cs typeface="Meiryo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709743" y="4782183"/>
            <a:ext cx="183280" cy="132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25"/>
              </a:lnSpc>
              <a:spcBef>
                <a:spcPts val="81"/>
              </a:spcBef>
            </a:pPr>
            <a:r>
              <a:rPr sz="2100" spc="0" baseline="1227" dirty="0" smtClean="0">
                <a:latin typeface="Meiryo"/>
                <a:cs typeface="Meiryo"/>
              </a:rPr>
              <a:t>=</a:t>
            </a:r>
            <a:endParaRPr sz="1400">
              <a:latin typeface="Meiryo"/>
              <a:cs typeface="Meiryo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620157" y="4793384"/>
            <a:ext cx="151944" cy="68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50" i="1" spc="0" dirty="0" smtClean="0">
                <a:latin typeface="Times New Roman"/>
                <a:cs typeface="Times New Roman"/>
              </a:rPr>
              <a:t>DS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971682" y="4839988"/>
            <a:ext cx="221284" cy="90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25"/>
              </a:lnSpc>
              <a:spcBef>
                <a:spcPts val="51"/>
              </a:spcBef>
            </a:pPr>
            <a:r>
              <a:rPr sz="900" i="1" spc="0" dirty="0" smtClean="0">
                <a:latin typeface="Times New Roman"/>
                <a:cs typeface="Times New Roman"/>
              </a:rPr>
              <a:t>DS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993027" y="4854969"/>
            <a:ext cx="192784" cy="1083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30"/>
              </a:lnSpc>
              <a:spcBef>
                <a:spcPts val="66"/>
              </a:spcBef>
            </a:pPr>
            <a:r>
              <a:rPr sz="950" spc="64" dirty="0" smtClean="0">
                <a:latin typeface="Meiryo"/>
                <a:cs typeface="Meiryo"/>
              </a:rPr>
              <a:t>λ</a:t>
            </a:r>
            <a:r>
              <a:rPr sz="975" spc="0" baseline="40137" dirty="0" smtClean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593564" y="4858825"/>
            <a:ext cx="128975" cy="942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55"/>
              </a:lnSpc>
              <a:spcBef>
                <a:spcPts val="57"/>
              </a:spcBef>
            </a:pPr>
            <a:r>
              <a:rPr sz="1425" spc="0" baseline="1809" dirty="0" smtClean="0">
                <a:latin typeface="Meiryo"/>
                <a:cs typeface="Meiryo"/>
              </a:rPr>
              <a:t>λ</a:t>
            </a:r>
            <a:endParaRPr sz="950">
              <a:latin typeface="Meiryo"/>
              <a:cs typeface="Meiryo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471063" y="4860300"/>
            <a:ext cx="128975" cy="942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55"/>
              </a:lnSpc>
              <a:spcBef>
                <a:spcPts val="57"/>
              </a:spcBef>
            </a:pPr>
            <a:r>
              <a:rPr sz="1425" spc="0" baseline="1809" dirty="0" smtClean="0">
                <a:latin typeface="Meiryo"/>
                <a:cs typeface="Meiryo"/>
              </a:rPr>
              <a:t>λ</a:t>
            </a:r>
            <a:endParaRPr sz="950">
              <a:latin typeface="Meiryo"/>
              <a:cs typeface="Meiryo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209329" y="4863692"/>
            <a:ext cx="128975" cy="942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55"/>
              </a:lnSpc>
              <a:spcBef>
                <a:spcPts val="57"/>
              </a:spcBef>
            </a:pPr>
            <a:r>
              <a:rPr sz="1425" spc="0" baseline="1809" dirty="0" smtClean="0">
                <a:latin typeface="Meiryo"/>
                <a:cs typeface="Meiryo"/>
              </a:rPr>
              <a:t>λ</a:t>
            </a:r>
            <a:endParaRPr sz="950">
              <a:latin typeface="Meiryo"/>
              <a:cs typeface="Meiryo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828821" y="4874134"/>
            <a:ext cx="362991" cy="905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i="1" spc="0" dirty="0" smtClean="0">
                <a:latin typeface="Times New Roman"/>
                <a:cs typeface="Times New Roman"/>
              </a:rPr>
              <a:t>V    </a:t>
            </a:r>
            <a:r>
              <a:rPr sz="900" i="1" spc="50" dirty="0" smtClean="0">
                <a:latin typeface="Times New Roman"/>
                <a:cs typeface="Times New Roman"/>
              </a:rPr>
              <a:t> </a:t>
            </a:r>
            <a:r>
              <a:rPr sz="900" i="1" spc="0" dirty="0" smtClean="0"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886617" y="4874208"/>
            <a:ext cx="362991" cy="905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30"/>
              </a:lnSpc>
              <a:spcBef>
                <a:spcPts val="51"/>
              </a:spcBef>
            </a:pPr>
            <a:r>
              <a:rPr sz="900" i="1" spc="0" dirty="0" smtClean="0">
                <a:latin typeface="Times New Roman"/>
                <a:cs typeface="Times New Roman"/>
              </a:rPr>
              <a:t>V    </a:t>
            </a:r>
            <a:r>
              <a:rPr sz="900" i="1" spc="50" dirty="0" smtClean="0">
                <a:latin typeface="Times New Roman"/>
                <a:cs typeface="Times New Roman"/>
              </a:rPr>
              <a:t> </a:t>
            </a:r>
            <a:r>
              <a:rPr sz="900" i="1" spc="0" dirty="0" smtClean="0"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405998" y="4876635"/>
            <a:ext cx="303887" cy="99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5"/>
              </a:lnSpc>
              <a:spcBef>
                <a:spcPts val="56"/>
              </a:spcBef>
            </a:pPr>
            <a:r>
              <a:rPr sz="1350" spc="-4" baseline="3220" dirty="0" smtClean="0">
                <a:latin typeface="Times New Roman"/>
                <a:cs typeface="Times New Roman"/>
              </a:rPr>
              <a:t>0</a:t>
            </a:r>
            <a:r>
              <a:rPr sz="1350" spc="0" baseline="3220" dirty="0" smtClean="0">
                <a:latin typeface="Times New Roman"/>
                <a:cs typeface="Times New Roman"/>
              </a:rPr>
              <a:t>.</a:t>
            </a:r>
            <a:r>
              <a:rPr sz="1350" spc="-54" baseline="3220" dirty="0" smtClean="0">
                <a:latin typeface="Times New Roman"/>
                <a:cs typeface="Times New Roman"/>
              </a:rPr>
              <a:t>5</a:t>
            </a:r>
            <a:r>
              <a:rPr sz="1350" i="1" spc="0" baseline="-3220" dirty="0" smtClean="0">
                <a:latin typeface="Times New Roman"/>
                <a:cs typeface="Times New Roman"/>
              </a:rPr>
              <a:t>V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240259" y="4881503"/>
            <a:ext cx="304165" cy="993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25"/>
              </a:lnSpc>
              <a:spcBef>
                <a:spcPts val="56"/>
              </a:spcBef>
            </a:pPr>
            <a:r>
              <a:rPr sz="1350" spc="-4" baseline="3220" dirty="0" smtClean="0">
                <a:latin typeface="Times New Roman"/>
                <a:cs typeface="Times New Roman"/>
              </a:rPr>
              <a:t>0</a:t>
            </a:r>
            <a:r>
              <a:rPr sz="1350" spc="0" baseline="3220" dirty="0" smtClean="0">
                <a:latin typeface="Times New Roman"/>
                <a:cs typeface="Times New Roman"/>
              </a:rPr>
              <a:t>.</a:t>
            </a:r>
            <a:r>
              <a:rPr sz="1350" spc="-54" baseline="3220" dirty="0" smtClean="0">
                <a:latin typeface="Times New Roman"/>
                <a:cs typeface="Times New Roman"/>
              </a:rPr>
              <a:t>5</a:t>
            </a:r>
            <a:r>
              <a:rPr sz="1350" i="1" spc="0" baseline="-3220" dirty="0" smtClean="0">
                <a:latin typeface="Times New Roman"/>
                <a:cs typeface="Times New Roman"/>
              </a:rPr>
              <a:t>V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936159" y="4897953"/>
            <a:ext cx="173973" cy="68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50" i="1" spc="0" dirty="0" smtClean="0">
                <a:latin typeface="Times New Roman"/>
                <a:cs typeface="Times New Roman"/>
              </a:rPr>
              <a:t>DD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158932" y="4897479"/>
            <a:ext cx="267746" cy="68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50" i="1" spc="0" dirty="0" smtClean="0">
                <a:latin typeface="Times New Roman"/>
                <a:cs typeface="Times New Roman"/>
              </a:rPr>
              <a:t>DSAT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4995148" y="4897953"/>
            <a:ext cx="173973" cy="68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50" i="1" spc="0" dirty="0" smtClean="0">
                <a:latin typeface="Times New Roman"/>
                <a:cs typeface="Times New Roman"/>
              </a:rPr>
              <a:t>DD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217027" y="4897479"/>
            <a:ext cx="267746" cy="68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50" i="1" spc="0" dirty="0" smtClean="0">
                <a:latin typeface="Times New Roman"/>
                <a:cs typeface="Times New Roman"/>
              </a:rPr>
              <a:t>DSAT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679440" y="4909701"/>
            <a:ext cx="173973" cy="68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50" i="1" spc="0" dirty="0" smtClean="0">
                <a:latin typeface="Times New Roman"/>
                <a:cs typeface="Times New Roman"/>
              </a:rPr>
              <a:t>DD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512787" y="4914600"/>
            <a:ext cx="173973" cy="689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650" i="1" spc="0" dirty="0" smtClean="0">
                <a:latin typeface="Times New Roman"/>
                <a:cs typeface="Times New Roman"/>
              </a:rPr>
              <a:t>DD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548722" y="5110890"/>
            <a:ext cx="3608392" cy="1057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Rewrite</a:t>
            </a:r>
            <a:r>
              <a:rPr sz="1100" spc="-2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ln</a:t>
            </a:r>
            <a:r>
              <a:rPr sz="1100" spc="-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function</a:t>
            </a:r>
            <a:r>
              <a:rPr sz="1100" spc="-5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with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its</a:t>
            </a:r>
            <a:r>
              <a:rPr sz="1100" spc="-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series</a:t>
            </a:r>
            <a:r>
              <a:rPr sz="1100" spc="-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approximation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847527" y="5219135"/>
            <a:ext cx="186369" cy="2911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75"/>
              </a:lnSpc>
              <a:spcBef>
                <a:spcPts val="178"/>
              </a:spcBef>
            </a:pPr>
            <a:r>
              <a:rPr sz="3350" spc="0" dirty="0" smtClean="0">
                <a:latin typeface="Meiryo"/>
                <a:cs typeface="Meiryo"/>
              </a:rPr>
              <a:t>[</a:t>
            </a:r>
            <a:endParaRPr sz="3350">
              <a:latin typeface="Meiryo"/>
              <a:cs typeface="Meiryo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412009" y="5219135"/>
            <a:ext cx="606262" cy="2911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575"/>
              </a:lnSpc>
              <a:spcBef>
                <a:spcPts val="178"/>
              </a:spcBef>
            </a:pPr>
            <a:r>
              <a:rPr sz="1400" dirty="0" smtClean="0">
                <a:latin typeface="Meiryo"/>
                <a:cs typeface="Meiryo"/>
              </a:rPr>
              <a:t>−</a:t>
            </a:r>
            <a:r>
              <a:rPr sz="1400" spc="-339" dirty="0" smtClean="0">
                <a:latin typeface="Meiryo"/>
                <a:cs typeface="Meiryo"/>
              </a:rPr>
              <a:t> </a:t>
            </a:r>
            <a:r>
              <a:rPr sz="1400" spc="-9" dirty="0" smtClean="0">
                <a:latin typeface="Times New Roman"/>
                <a:cs typeface="Times New Roman"/>
              </a:rPr>
              <a:t>L</a:t>
            </a:r>
            <a:r>
              <a:rPr sz="1350" spc="54" baseline="-13367" dirty="0" smtClean="0">
                <a:latin typeface="Meiryo"/>
                <a:cs typeface="Meiryo"/>
              </a:rPr>
              <a:t>⎟</a:t>
            </a:r>
            <a:r>
              <a:rPr sz="3350" spc="0" dirty="0" smtClean="0">
                <a:latin typeface="Meiryo"/>
                <a:cs typeface="Meiryo"/>
              </a:rPr>
              <a:t>]</a:t>
            </a:r>
            <a:endParaRPr sz="3350">
              <a:latin typeface="Meiryo"/>
              <a:cs typeface="Meiryo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770207" y="5284466"/>
            <a:ext cx="400732" cy="1179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50"/>
              </a:lnSpc>
              <a:spcBef>
                <a:spcPts val="72"/>
              </a:spcBef>
            </a:pPr>
            <a:r>
              <a:rPr sz="1350" spc="0" baseline="-1909" dirty="0" smtClean="0">
                <a:latin typeface="Meiryo"/>
                <a:cs typeface="Meiryo"/>
              </a:rPr>
              <a:t>⎞ </a:t>
            </a:r>
            <a:r>
              <a:rPr sz="1350" spc="3" baseline="-1909" dirty="0" smtClean="0">
                <a:latin typeface="Meiryo"/>
                <a:cs typeface="Meiryo"/>
              </a:rPr>
              <a:t> </a:t>
            </a:r>
            <a:r>
              <a:rPr sz="1350" i="1" spc="0" baseline="22546" dirty="0" smtClean="0">
                <a:latin typeface="Times New Roman"/>
                <a:cs typeface="Times New Roman"/>
              </a:rPr>
              <a:t>V</a:t>
            </a:r>
            <a:r>
              <a:rPr sz="1350" i="1" spc="-75" baseline="22546" dirty="0" smtClean="0">
                <a:latin typeface="Times New Roman"/>
                <a:cs typeface="Times New Roman"/>
              </a:rPr>
              <a:t> </a:t>
            </a:r>
            <a:r>
              <a:rPr sz="975" i="1" spc="0" baseline="22298" dirty="0" smtClean="0">
                <a:latin typeface="Times New Roman"/>
                <a:cs typeface="Times New Roman"/>
              </a:rPr>
              <a:t>DD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457900" y="5312296"/>
            <a:ext cx="232539" cy="1053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40"/>
              </a:lnSpc>
              <a:spcBef>
                <a:spcPts val="62"/>
              </a:spcBef>
            </a:pPr>
            <a:r>
              <a:rPr sz="900" spc="0" dirty="0" smtClean="0">
                <a:latin typeface="Times New Roman"/>
                <a:cs typeface="Times New Roman"/>
              </a:rPr>
              <a:t>1</a:t>
            </a:r>
            <a:r>
              <a:rPr sz="900" spc="125" dirty="0" smtClean="0">
                <a:latin typeface="Times New Roman"/>
                <a:cs typeface="Times New Roman"/>
              </a:rPr>
              <a:t> </a:t>
            </a:r>
            <a:r>
              <a:rPr sz="1350" spc="0" baseline="5728" dirty="0" smtClean="0">
                <a:latin typeface="Meiryo"/>
                <a:cs typeface="Meiryo"/>
              </a:rPr>
              <a:t>⎛</a:t>
            </a:r>
            <a:endParaRPr sz="900">
              <a:latin typeface="Meiryo"/>
              <a:cs typeface="Meiryo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369196" y="5313308"/>
            <a:ext cx="950832" cy="1091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950" spc="62" dirty="0" smtClean="0">
                <a:latin typeface="Meiryo"/>
                <a:cs typeface="Meiryo"/>
              </a:rPr>
              <a:t>λ</a:t>
            </a:r>
            <a:r>
              <a:rPr sz="975" spc="-33" baseline="40137" dirty="0" smtClean="0">
                <a:latin typeface="Times New Roman"/>
                <a:cs typeface="Times New Roman"/>
              </a:rPr>
              <a:t>2</a:t>
            </a:r>
            <a:r>
              <a:rPr sz="900" i="1" spc="0" dirty="0" smtClean="0">
                <a:latin typeface="Times New Roman"/>
                <a:cs typeface="Times New Roman"/>
              </a:rPr>
              <a:t>V</a:t>
            </a:r>
            <a:r>
              <a:rPr sz="900" i="1" spc="-80" dirty="0" smtClean="0">
                <a:latin typeface="Times New Roman"/>
                <a:cs typeface="Times New Roman"/>
              </a:rPr>
              <a:t> </a:t>
            </a:r>
            <a:r>
              <a:rPr sz="975" spc="0" baseline="40137" dirty="0" smtClean="0">
                <a:latin typeface="Times New Roman"/>
                <a:cs typeface="Times New Roman"/>
              </a:rPr>
              <a:t>2            </a:t>
            </a:r>
            <a:r>
              <a:rPr sz="975" spc="36" baseline="40137" dirty="0" smtClean="0">
                <a:latin typeface="Times New Roman"/>
                <a:cs typeface="Times New Roman"/>
              </a:rPr>
              <a:t> </a:t>
            </a:r>
            <a:r>
              <a:rPr sz="950" spc="44" dirty="0" smtClean="0">
                <a:latin typeface="Meiryo"/>
                <a:cs typeface="Meiryo"/>
              </a:rPr>
              <a:t>λ</a:t>
            </a:r>
            <a:r>
              <a:rPr sz="975" spc="-50" baseline="40137" dirty="0" smtClean="0">
                <a:latin typeface="Times New Roman"/>
                <a:cs typeface="Times New Roman"/>
              </a:rPr>
              <a:t>3</a:t>
            </a:r>
            <a:r>
              <a:rPr sz="900" i="1" spc="0" dirty="0" smtClean="0">
                <a:latin typeface="Times New Roman"/>
                <a:cs typeface="Times New Roman"/>
              </a:rPr>
              <a:t>V</a:t>
            </a:r>
            <a:r>
              <a:rPr sz="900" i="1" spc="-109" dirty="0" smtClean="0">
                <a:latin typeface="Times New Roman"/>
                <a:cs typeface="Times New Roman"/>
              </a:rPr>
              <a:t> </a:t>
            </a:r>
            <a:r>
              <a:rPr sz="975" spc="0" baseline="40137" dirty="0" smtClean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440714" y="5327486"/>
            <a:ext cx="121070" cy="90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25"/>
              </a:lnSpc>
              <a:spcBef>
                <a:spcPts val="51"/>
              </a:spcBef>
            </a:pPr>
            <a:r>
              <a:rPr sz="900" spc="0" dirty="0" smtClean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652998" y="5343105"/>
            <a:ext cx="185290" cy="138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05"/>
              </a:lnSpc>
              <a:spcBef>
                <a:spcPts val="85"/>
              </a:spcBef>
            </a:pPr>
            <a:r>
              <a:rPr sz="2250" spc="0" baseline="1145" dirty="0" smtClean="0">
                <a:latin typeface="Meiryo"/>
                <a:cs typeface="Meiryo"/>
              </a:rPr>
              <a:t>λ</a:t>
            </a:r>
            <a:endParaRPr sz="1500">
              <a:latin typeface="Meiryo"/>
              <a:cs typeface="Meiryo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956406" y="5348467"/>
            <a:ext cx="183426" cy="132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25"/>
              </a:lnSpc>
              <a:spcBef>
                <a:spcPts val="81"/>
              </a:spcBef>
            </a:pPr>
            <a:r>
              <a:rPr sz="2100" spc="0" baseline="1227" dirty="0" smtClean="0">
                <a:latin typeface="Meiryo"/>
                <a:cs typeface="Meiryo"/>
              </a:rPr>
              <a:t>=</a:t>
            </a:r>
            <a:endParaRPr sz="1400">
              <a:latin typeface="Meiryo"/>
              <a:cs typeface="Meiryo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046692" y="5348467"/>
            <a:ext cx="412394" cy="14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25"/>
              </a:lnSpc>
              <a:spcBef>
                <a:spcPts val="91"/>
              </a:spcBef>
            </a:pPr>
            <a:r>
              <a:rPr sz="1350" i="1" spc="0" baseline="-6441" dirty="0" smtClean="0">
                <a:latin typeface="Times New Roman"/>
                <a:cs typeface="Times New Roman"/>
              </a:rPr>
              <a:t>DS</a:t>
            </a:r>
            <a:r>
              <a:rPr sz="1350" i="1" spc="130" baseline="-6441" dirty="0" smtClean="0">
                <a:latin typeface="Times New Roman"/>
                <a:cs typeface="Times New Roman"/>
              </a:rPr>
              <a:t> </a:t>
            </a:r>
            <a:r>
              <a:rPr sz="2100" spc="0" baseline="4910" dirty="0" smtClean="0">
                <a:latin typeface="Meiryo"/>
                <a:cs typeface="Meiryo"/>
              </a:rPr>
              <a:t>−</a:t>
            </a:r>
            <a:endParaRPr sz="1400">
              <a:latin typeface="Meiryo"/>
              <a:cs typeface="Meiryo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965425" y="5348467"/>
            <a:ext cx="1442880" cy="148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25"/>
              </a:lnSpc>
              <a:spcBef>
                <a:spcPts val="91"/>
              </a:spcBef>
            </a:pPr>
            <a:r>
              <a:rPr sz="1350" i="1" spc="0" baseline="-6441" dirty="0" smtClean="0">
                <a:latin typeface="Times New Roman"/>
                <a:cs typeface="Times New Roman"/>
              </a:rPr>
              <a:t>DS</a:t>
            </a:r>
            <a:r>
              <a:rPr sz="1350" i="1" spc="130" baseline="-6441" dirty="0" smtClean="0">
                <a:latin typeface="Times New Roman"/>
                <a:cs typeface="Times New Roman"/>
              </a:rPr>
              <a:t> </a:t>
            </a:r>
            <a:r>
              <a:rPr sz="2100" spc="0" baseline="4910" dirty="0" smtClean="0">
                <a:latin typeface="Meiryo"/>
                <a:cs typeface="Meiryo"/>
              </a:rPr>
              <a:t>−   </a:t>
            </a:r>
            <a:r>
              <a:rPr sz="2100" spc="26" baseline="4910" dirty="0" smtClean="0">
                <a:latin typeface="Meiryo"/>
                <a:cs typeface="Meiryo"/>
              </a:rPr>
              <a:t> </a:t>
            </a:r>
            <a:r>
              <a:rPr sz="975" i="1" u="sng" spc="0" baseline="62435" dirty="0" smtClean="0">
                <a:latin typeface="Times New Roman"/>
                <a:cs typeface="Times New Roman"/>
              </a:rPr>
              <a:t>            </a:t>
            </a:r>
            <a:r>
              <a:rPr sz="975" i="1" u="sng" spc="10" baseline="62435" dirty="0" smtClean="0">
                <a:latin typeface="Times New Roman"/>
                <a:cs typeface="Times New Roman"/>
              </a:rPr>
              <a:t> </a:t>
            </a:r>
            <a:r>
              <a:rPr sz="975" i="1" u="sng" spc="0" baseline="62435" dirty="0" smtClean="0">
                <a:latin typeface="Times New Roman"/>
                <a:cs typeface="Times New Roman"/>
              </a:rPr>
              <a:t>DS</a:t>
            </a:r>
            <a:r>
              <a:rPr sz="975" i="1" spc="0" baseline="62435" dirty="0" smtClean="0">
                <a:latin typeface="Times New Roman"/>
                <a:cs typeface="Times New Roman"/>
              </a:rPr>
              <a:t> </a:t>
            </a:r>
            <a:r>
              <a:rPr sz="975" i="1" spc="134" baseline="62435" dirty="0" smtClean="0">
                <a:latin typeface="Times New Roman"/>
                <a:cs typeface="Times New Roman"/>
              </a:rPr>
              <a:t> </a:t>
            </a:r>
            <a:r>
              <a:rPr sz="2100" spc="0" baseline="4910" dirty="0" smtClean="0">
                <a:latin typeface="Meiryo"/>
                <a:cs typeface="Meiryo"/>
              </a:rPr>
              <a:t>+   </a:t>
            </a:r>
            <a:r>
              <a:rPr sz="2100" spc="26" baseline="4910" dirty="0" smtClean="0">
                <a:latin typeface="Meiryo"/>
                <a:cs typeface="Meiryo"/>
              </a:rPr>
              <a:t> </a:t>
            </a:r>
            <a:r>
              <a:rPr sz="975" i="1" u="sng" spc="0" baseline="62435" dirty="0" smtClean="0">
                <a:latin typeface="Times New Roman"/>
                <a:cs typeface="Times New Roman"/>
              </a:rPr>
              <a:t>             DS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581207" y="5359689"/>
            <a:ext cx="104939" cy="90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350" spc="0" baseline="1909" dirty="0" smtClean="0">
                <a:latin typeface="Meiryo"/>
                <a:cs typeface="Meiryo"/>
              </a:rPr>
              <a:t>⎜</a:t>
            </a:r>
            <a:endParaRPr sz="900">
              <a:latin typeface="Meiryo"/>
              <a:cs typeface="Meiryo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770207" y="5359689"/>
            <a:ext cx="104939" cy="90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350" spc="0" baseline="1909" dirty="0" smtClean="0">
                <a:latin typeface="Meiryo"/>
                <a:cs typeface="Meiryo"/>
              </a:rPr>
              <a:t>⎟</a:t>
            </a:r>
            <a:endParaRPr sz="900">
              <a:latin typeface="Meiryo"/>
              <a:cs typeface="Meiryo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554091" y="5365940"/>
            <a:ext cx="196974" cy="132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50"/>
              </a:lnSpc>
              <a:spcBef>
                <a:spcPts val="77"/>
              </a:spcBef>
            </a:pPr>
            <a:r>
              <a:rPr sz="1400" i="1" spc="0" dirty="0" smtClean="0"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873270" y="5365012"/>
            <a:ext cx="196974" cy="132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50"/>
              </a:lnSpc>
              <a:spcBef>
                <a:spcPts val="77"/>
              </a:spcBef>
            </a:pPr>
            <a:r>
              <a:rPr sz="1400" i="1" spc="0" dirty="0" smtClean="0">
                <a:latin typeface="Times New Roman"/>
                <a:cs typeface="Times New Roman"/>
              </a:rPr>
              <a:t>V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791909" y="5365012"/>
            <a:ext cx="196974" cy="132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50"/>
              </a:lnSpc>
              <a:spcBef>
                <a:spcPts val="77"/>
              </a:spcBef>
            </a:pPr>
            <a:r>
              <a:rPr sz="1400" i="1" spc="0" dirty="0" smtClean="0">
                <a:latin typeface="Times New Roman"/>
                <a:cs typeface="Times New Roman"/>
              </a:rPr>
              <a:t>V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699622" y="5383572"/>
            <a:ext cx="269740" cy="132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50"/>
              </a:lnSpc>
              <a:spcBef>
                <a:spcPts val="77"/>
              </a:spcBef>
            </a:pPr>
            <a:r>
              <a:rPr sz="1400" i="1" spc="0" dirty="0" smtClean="0">
                <a:latin typeface="Times New Roman"/>
                <a:cs typeface="Times New Roman"/>
              </a:rPr>
              <a:t>eq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581207" y="5410995"/>
            <a:ext cx="104939" cy="90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350" spc="0" baseline="1909" dirty="0" smtClean="0">
                <a:latin typeface="Meiryo"/>
                <a:cs typeface="Meiryo"/>
              </a:rPr>
              <a:t>⎜</a:t>
            </a:r>
            <a:endParaRPr sz="900">
              <a:latin typeface="Meiryo"/>
              <a:cs typeface="Meiryo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718579" y="5426540"/>
            <a:ext cx="129070" cy="943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425" spc="0" baseline="1809" dirty="0" smtClean="0">
                <a:latin typeface="Meiryo"/>
                <a:cs typeface="Meiryo"/>
              </a:rPr>
              <a:t>λ</a:t>
            </a:r>
            <a:endParaRPr sz="950">
              <a:latin typeface="Meiryo"/>
              <a:cs typeface="Meiryo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450424" y="5426540"/>
            <a:ext cx="129070" cy="943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60"/>
              </a:lnSpc>
              <a:spcBef>
                <a:spcPts val="57"/>
              </a:spcBef>
            </a:pPr>
            <a:r>
              <a:rPr sz="1425" spc="0" baseline="1809" dirty="0" smtClean="0">
                <a:latin typeface="Meiryo"/>
                <a:cs typeface="Meiryo"/>
              </a:rPr>
              <a:t>λ</a:t>
            </a:r>
            <a:endParaRPr sz="950">
              <a:latin typeface="Meiryo"/>
              <a:cs typeface="Meiryo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521113" y="5431057"/>
            <a:ext cx="121070" cy="90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25"/>
              </a:lnSpc>
              <a:spcBef>
                <a:spcPts val="51"/>
              </a:spcBef>
            </a:pPr>
            <a:r>
              <a:rPr sz="900" spc="0" dirty="0" smtClean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134205" y="5431057"/>
            <a:ext cx="121070" cy="90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25"/>
              </a:lnSpc>
              <a:spcBef>
                <a:spcPts val="51"/>
              </a:spcBef>
            </a:pPr>
            <a:r>
              <a:rPr sz="900" spc="0" dirty="0" smtClean="0"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133518" y="5440303"/>
            <a:ext cx="136505" cy="90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25"/>
              </a:lnSpc>
              <a:spcBef>
                <a:spcPts val="51"/>
              </a:spcBef>
            </a:pPr>
            <a:r>
              <a:rPr sz="900" i="1" spc="0" dirty="0" smtClean="0">
                <a:latin typeface="Times New Roman"/>
                <a:cs typeface="Times New Roman"/>
              </a:rPr>
              <a:t>V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399529" y="5440819"/>
            <a:ext cx="97848" cy="90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25"/>
              </a:lnSpc>
              <a:spcBef>
                <a:spcPts val="51"/>
              </a:spcBef>
            </a:pPr>
            <a:r>
              <a:rPr sz="900" i="1" spc="0" dirty="0" smtClean="0"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581207" y="5458388"/>
            <a:ext cx="104939" cy="90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350" spc="0" baseline="1909" dirty="0" smtClean="0">
                <a:latin typeface="Meiryo"/>
                <a:cs typeface="Meiryo"/>
              </a:rPr>
              <a:t>⎝</a:t>
            </a:r>
            <a:endParaRPr sz="900">
              <a:latin typeface="Meiryo"/>
              <a:cs typeface="Meiryo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770207" y="5458388"/>
            <a:ext cx="104939" cy="90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350" spc="0" baseline="1909" dirty="0" smtClean="0">
                <a:latin typeface="Meiryo"/>
                <a:cs typeface="Meiryo"/>
              </a:rPr>
              <a:t>⎠</a:t>
            </a:r>
            <a:endParaRPr sz="900">
              <a:latin typeface="Meiryo"/>
              <a:cs typeface="Meiryo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241756" y="5463761"/>
            <a:ext cx="489861" cy="694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50" i="1" spc="0" dirty="0" smtClean="0">
                <a:latin typeface="Times New Roman"/>
                <a:cs typeface="Times New Roman"/>
              </a:rPr>
              <a:t>DD  </a:t>
            </a:r>
            <a:r>
              <a:rPr sz="650" i="1" spc="15" dirty="0" smtClean="0">
                <a:latin typeface="Times New Roman"/>
                <a:cs typeface="Times New Roman"/>
              </a:rPr>
              <a:t> </a:t>
            </a:r>
            <a:r>
              <a:rPr sz="650" i="1" spc="0" dirty="0" smtClean="0">
                <a:latin typeface="Times New Roman"/>
                <a:cs typeface="Times New Roman"/>
              </a:rPr>
              <a:t>DSAT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869665" y="5472101"/>
            <a:ext cx="225082" cy="90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25"/>
              </a:lnSpc>
              <a:spcBef>
                <a:spcPts val="51"/>
              </a:spcBef>
            </a:pPr>
            <a:r>
              <a:rPr sz="900" spc="4" dirty="0" smtClean="0">
                <a:latin typeface="Times New Roman"/>
                <a:cs typeface="Times New Roman"/>
              </a:rPr>
              <a:t>0</a:t>
            </a:r>
            <a:r>
              <a:rPr sz="900" spc="-4" dirty="0" smtClean="0">
                <a:latin typeface="Times New Roman"/>
                <a:cs typeface="Times New Roman"/>
              </a:rPr>
              <a:t>.</a:t>
            </a:r>
            <a:r>
              <a:rPr sz="900" spc="0" dirty="0" smtClean="0">
                <a:latin typeface="Times New Roman"/>
                <a:cs typeface="Times New Roman"/>
              </a:rPr>
              <a:t>5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034699" y="5480905"/>
            <a:ext cx="304224" cy="934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60"/>
              </a:lnSpc>
              <a:spcBef>
                <a:spcPts val="53"/>
              </a:spcBef>
            </a:pPr>
            <a:r>
              <a:rPr sz="900" i="1" spc="0" dirty="0" smtClean="0">
                <a:latin typeface="Times New Roman"/>
                <a:cs typeface="Times New Roman"/>
              </a:rPr>
              <a:t>V</a:t>
            </a:r>
            <a:r>
              <a:rPr sz="900" i="1" spc="-75" dirty="0" smtClean="0">
                <a:latin typeface="Times New Roman"/>
                <a:cs typeface="Times New Roman"/>
              </a:rPr>
              <a:t> </a:t>
            </a:r>
            <a:r>
              <a:rPr sz="975" i="1" spc="0" baseline="-4459" dirty="0" smtClean="0">
                <a:latin typeface="Times New Roman"/>
                <a:cs typeface="Times New Roman"/>
              </a:rPr>
              <a:t>DD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956406" y="5556528"/>
            <a:ext cx="1153889" cy="267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79"/>
              </a:lnSpc>
              <a:spcBef>
                <a:spcPts val="164"/>
              </a:spcBef>
            </a:pPr>
            <a:r>
              <a:rPr sz="2100" spc="0" baseline="3682" dirty="0" smtClean="0">
                <a:latin typeface="Meiryo"/>
                <a:cs typeface="Meiryo"/>
              </a:rPr>
              <a:t>≈  </a:t>
            </a:r>
            <a:r>
              <a:rPr sz="2100" spc="8" baseline="3682" dirty="0" smtClean="0">
                <a:latin typeface="Meiryo"/>
                <a:cs typeface="Meiryo"/>
              </a:rPr>
              <a:t> </a:t>
            </a:r>
            <a:r>
              <a:rPr sz="1350" u="sng" spc="0" baseline="54755" dirty="0" smtClean="0">
                <a:latin typeface="Times New Roman"/>
                <a:cs typeface="Times New Roman"/>
              </a:rPr>
              <a:t>           </a:t>
            </a:r>
            <a:r>
              <a:rPr sz="1350" u="sng" spc="36" baseline="54755" dirty="0" smtClean="0">
                <a:latin typeface="Times New Roman"/>
                <a:cs typeface="Times New Roman"/>
              </a:rPr>
              <a:t> </a:t>
            </a:r>
            <a:r>
              <a:rPr sz="1350" u="sng" spc="0" baseline="54755" dirty="0" smtClean="0">
                <a:latin typeface="Times New Roman"/>
                <a:cs typeface="Times New Roman"/>
              </a:rPr>
              <a:t>2         </a:t>
            </a:r>
            <a:r>
              <a:rPr sz="1350" spc="-64" baseline="54755" dirty="0" smtClean="0">
                <a:latin typeface="Times New Roman"/>
                <a:cs typeface="Times New Roman"/>
              </a:rPr>
              <a:t> </a:t>
            </a:r>
            <a:r>
              <a:rPr sz="3050" spc="-314" dirty="0" smtClean="0">
                <a:latin typeface="Meiryo"/>
                <a:cs typeface="Meiryo"/>
              </a:rPr>
              <a:t>[</a:t>
            </a:r>
            <a:r>
              <a:rPr sz="2100" i="1" spc="0" baseline="-6211" dirty="0" smtClean="0">
                <a:latin typeface="Times New Roman"/>
                <a:cs typeface="Times New Roman"/>
              </a:rPr>
              <a:t>V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994552" y="5556528"/>
            <a:ext cx="1340403" cy="267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79"/>
              </a:lnSpc>
              <a:spcBef>
                <a:spcPts val="164"/>
              </a:spcBef>
            </a:pPr>
            <a:r>
              <a:rPr sz="1425" u="sng" spc="14" baseline="23519" dirty="0" smtClean="0">
                <a:latin typeface="Meiryo"/>
                <a:cs typeface="Meiryo"/>
              </a:rPr>
              <a:t>λ</a:t>
            </a:r>
            <a:r>
              <a:rPr sz="1350" i="1" u="sng" spc="0" baseline="41871" dirty="0" smtClean="0">
                <a:latin typeface="Times New Roman"/>
                <a:cs typeface="Times New Roman"/>
              </a:rPr>
              <a:t>V</a:t>
            </a:r>
            <a:r>
              <a:rPr sz="1350" i="1" u="sng" spc="-64" baseline="41871" dirty="0" smtClean="0">
                <a:latin typeface="Times New Roman"/>
                <a:cs typeface="Times New Roman"/>
              </a:rPr>
              <a:t> </a:t>
            </a:r>
            <a:r>
              <a:rPr sz="975" i="1" u="sng" spc="0" baseline="44596" dirty="0" smtClean="0">
                <a:latin typeface="Times New Roman"/>
                <a:cs typeface="Times New Roman"/>
              </a:rPr>
              <a:t>DS</a:t>
            </a:r>
            <a:r>
              <a:rPr sz="975" i="1" u="sng" spc="-4" baseline="44596" dirty="0" smtClean="0">
                <a:latin typeface="Times New Roman"/>
                <a:cs typeface="Times New Roman"/>
              </a:rPr>
              <a:t> </a:t>
            </a:r>
            <a:r>
              <a:rPr sz="975" i="1" spc="152" baseline="44596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Meiryo"/>
                <a:cs typeface="Meiryo"/>
              </a:rPr>
              <a:t>−</a:t>
            </a:r>
            <a:r>
              <a:rPr sz="1400" spc="147" dirty="0" smtClean="0">
                <a:latin typeface="Meiryo"/>
                <a:cs typeface="Meiryo"/>
              </a:rPr>
              <a:t> </a:t>
            </a:r>
            <a:r>
              <a:rPr sz="1425" u="sng" spc="0" baseline="23519" dirty="0" smtClean="0">
                <a:latin typeface="Meiryo"/>
                <a:cs typeface="Meiryo"/>
              </a:rPr>
              <a:t>λ</a:t>
            </a:r>
            <a:r>
              <a:rPr sz="1425" u="sng" spc="-144" baseline="23519" dirty="0" smtClean="0">
                <a:latin typeface="Meiryo"/>
                <a:cs typeface="Meiryo"/>
              </a:rPr>
              <a:t> </a:t>
            </a:r>
            <a:r>
              <a:rPr sz="1350" i="1" u="sng" spc="0" baseline="41871" dirty="0" smtClean="0">
                <a:latin typeface="Times New Roman"/>
                <a:cs typeface="Times New Roman"/>
              </a:rPr>
              <a:t>V</a:t>
            </a:r>
            <a:r>
              <a:rPr sz="1350" i="1" u="sng" spc="-75" baseline="41871" dirty="0" smtClean="0">
                <a:latin typeface="Times New Roman"/>
                <a:cs typeface="Times New Roman"/>
              </a:rPr>
              <a:t> </a:t>
            </a:r>
            <a:r>
              <a:rPr sz="975" i="1" u="sng" spc="0" baseline="44596" dirty="0" smtClean="0">
                <a:latin typeface="Times New Roman"/>
                <a:cs typeface="Times New Roman"/>
              </a:rPr>
              <a:t>DS</a:t>
            </a:r>
            <a:r>
              <a:rPr sz="975" i="1" spc="71" baseline="44596" dirty="0" smtClean="0">
                <a:latin typeface="Times New Roman"/>
                <a:cs typeface="Times New Roman"/>
              </a:rPr>
              <a:t> </a:t>
            </a:r>
            <a:r>
              <a:rPr sz="3050" spc="-309" dirty="0" smtClean="0">
                <a:latin typeface="Meiryo"/>
                <a:cs typeface="Meiryo"/>
              </a:rPr>
              <a:t>]</a:t>
            </a:r>
            <a:r>
              <a:rPr sz="1350" i="1" spc="0" baseline="70859" dirty="0" smtClean="0">
                <a:latin typeface="Times New Roman"/>
                <a:cs typeface="Times New Roman"/>
              </a:rPr>
              <a:t>V</a:t>
            </a:r>
            <a:r>
              <a:rPr sz="1350" i="1" spc="-79" baseline="70859" dirty="0" smtClean="0">
                <a:latin typeface="Times New Roman"/>
                <a:cs typeface="Times New Roman"/>
              </a:rPr>
              <a:t> </a:t>
            </a:r>
            <a:r>
              <a:rPr sz="975" i="1" spc="0" baseline="93653" dirty="0" smtClean="0">
                <a:latin typeface="Times New Roman"/>
                <a:cs typeface="Times New Roman"/>
              </a:rPr>
              <a:t>DD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462706" y="5556528"/>
            <a:ext cx="1187801" cy="267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79"/>
              </a:lnSpc>
              <a:spcBef>
                <a:spcPts val="164"/>
              </a:spcBef>
            </a:pPr>
            <a:r>
              <a:rPr sz="2100" spc="0" baseline="3682" dirty="0" smtClean="0">
                <a:latin typeface="Meiryo"/>
                <a:cs typeface="Meiryo"/>
              </a:rPr>
              <a:t>≈  </a:t>
            </a:r>
            <a:r>
              <a:rPr sz="2100" spc="8" baseline="3682" dirty="0" smtClean="0">
                <a:latin typeface="Meiryo"/>
                <a:cs typeface="Meiryo"/>
              </a:rPr>
              <a:t> </a:t>
            </a:r>
            <a:r>
              <a:rPr sz="1350" u="sng" spc="0" baseline="54755" dirty="0" smtClean="0">
                <a:latin typeface="Times New Roman"/>
                <a:cs typeface="Times New Roman"/>
              </a:rPr>
              <a:t>         </a:t>
            </a:r>
            <a:r>
              <a:rPr sz="1350" u="sng" spc="52" baseline="54755" dirty="0" smtClean="0">
                <a:latin typeface="Times New Roman"/>
                <a:cs typeface="Times New Roman"/>
              </a:rPr>
              <a:t> </a:t>
            </a:r>
            <a:r>
              <a:rPr sz="1350" u="sng" spc="0" baseline="54755" dirty="0" smtClean="0">
                <a:latin typeface="Times New Roman"/>
                <a:cs typeface="Times New Roman"/>
              </a:rPr>
              <a:t>2        </a:t>
            </a:r>
            <a:r>
              <a:rPr sz="1350" spc="-134" baseline="54755" dirty="0" smtClean="0">
                <a:latin typeface="Times New Roman"/>
                <a:cs typeface="Times New Roman"/>
              </a:rPr>
              <a:t> </a:t>
            </a:r>
            <a:r>
              <a:rPr sz="3050" spc="-134" dirty="0" smtClean="0">
                <a:latin typeface="Meiryo"/>
                <a:cs typeface="Meiryo"/>
              </a:rPr>
              <a:t>[</a:t>
            </a:r>
            <a:r>
              <a:rPr sz="1350" i="1" u="sng" spc="0" baseline="41871" dirty="0" smtClean="0">
                <a:latin typeface="Times New Roman"/>
                <a:cs typeface="Times New Roman"/>
              </a:rPr>
              <a:t>V</a:t>
            </a:r>
            <a:r>
              <a:rPr sz="1350" i="1" u="sng" spc="-69" baseline="41871" dirty="0" smtClean="0">
                <a:latin typeface="Times New Roman"/>
                <a:cs typeface="Times New Roman"/>
              </a:rPr>
              <a:t> </a:t>
            </a:r>
            <a:r>
              <a:rPr sz="975" i="1" u="sng" spc="0" baseline="44596" dirty="0" smtClean="0">
                <a:latin typeface="Times New Roman"/>
                <a:cs typeface="Times New Roman"/>
              </a:rPr>
              <a:t>DS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621712" y="5556528"/>
            <a:ext cx="907915" cy="267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79"/>
              </a:lnSpc>
              <a:spcBef>
                <a:spcPts val="164"/>
              </a:spcBef>
            </a:pPr>
            <a:r>
              <a:rPr sz="1400" spc="0" dirty="0" smtClean="0">
                <a:latin typeface="Meiryo"/>
                <a:cs typeface="Meiryo"/>
              </a:rPr>
              <a:t>−</a:t>
            </a:r>
            <a:r>
              <a:rPr sz="1400" spc="147" dirty="0" smtClean="0">
                <a:latin typeface="Meiryo"/>
                <a:cs typeface="Meiryo"/>
              </a:rPr>
              <a:t> </a:t>
            </a:r>
            <a:r>
              <a:rPr sz="1425" u="sng" spc="9" baseline="23519" dirty="0" smtClean="0">
                <a:latin typeface="Meiryo"/>
                <a:cs typeface="Meiryo"/>
              </a:rPr>
              <a:t>λ</a:t>
            </a:r>
            <a:r>
              <a:rPr sz="1350" i="1" u="sng" spc="0" baseline="41871" dirty="0" smtClean="0">
                <a:latin typeface="Times New Roman"/>
                <a:cs typeface="Times New Roman"/>
              </a:rPr>
              <a:t>V</a:t>
            </a:r>
            <a:r>
              <a:rPr sz="1350" i="1" u="sng" spc="-64" baseline="41871" dirty="0" smtClean="0">
                <a:latin typeface="Times New Roman"/>
                <a:cs typeface="Times New Roman"/>
              </a:rPr>
              <a:t> </a:t>
            </a:r>
            <a:r>
              <a:rPr sz="975" i="1" u="sng" spc="0" baseline="44596" dirty="0" smtClean="0">
                <a:latin typeface="Times New Roman"/>
                <a:cs typeface="Times New Roman"/>
              </a:rPr>
              <a:t>DS</a:t>
            </a:r>
            <a:r>
              <a:rPr sz="975" i="1" u="sng" spc="-6" baseline="44596" dirty="0" smtClean="0">
                <a:latin typeface="Times New Roman"/>
                <a:cs typeface="Times New Roman"/>
              </a:rPr>
              <a:t> </a:t>
            </a:r>
            <a:r>
              <a:rPr sz="975" i="1" spc="-72" baseline="44596" dirty="0" smtClean="0">
                <a:latin typeface="Times New Roman"/>
                <a:cs typeface="Times New Roman"/>
              </a:rPr>
              <a:t> </a:t>
            </a:r>
            <a:r>
              <a:rPr sz="3050" spc="-314" dirty="0" smtClean="0">
                <a:latin typeface="Meiryo"/>
                <a:cs typeface="Meiryo"/>
              </a:rPr>
              <a:t>]</a:t>
            </a:r>
            <a:r>
              <a:rPr sz="1350" i="1" spc="0" baseline="70859" dirty="0" smtClean="0">
                <a:latin typeface="Times New Roman"/>
                <a:cs typeface="Times New Roman"/>
              </a:rPr>
              <a:t>V</a:t>
            </a:r>
            <a:r>
              <a:rPr sz="1350" i="1" spc="-69" baseline="70859" dirty="0" smtClean="0">
                <a:latin typeface="Times New Roman"/>
                <a:cs typeface="Times New Roman"/>
              </a:rPr>
              <a:t> </a:t>
            </a:r>
            <a:r>
              <a:rPr sz="975" i="1" spc="0" baseline="93653" dirty="0" smtClean="0">
                <a:latin typeface="Times New Roman"/>
                <a:cs typeface="Times New Roman"/>
              </a:rPr>
              <a:t>DD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178775" y="5629999"/>
            <a:ext cx="80346" cy="69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5"/>
              </a:spcBef>
            </a:pPr>
            <a:r>
              <a:rPr sz="650" spc="0" dirty="0" smtClean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640831" y="5629999"/>
            <a:ext cx="227644" cy="69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5"/>
              </a:spcBef>
            </a:pPr>
            <a:r>
              <a:rPr sz="650" spc="0" dirty="0" smtClean="0">
                <a:latin typeface="Times New Roman"/>
                <a:cs typeface="Times New Roman"/>
              </a:rPr>
              <a:t>2  </a:t>
            </a:r>
            <a:r>
              <a:rPr sz="650" spc="144" dirty="0" smtClean="0">
                <a:latin typeface="Times New Roman"/>
                <a:cs typeface="Times New Roman"/>
              </a:rPr>
              <a:t> </a:t>
            </a:r>
            <a:r>
              <a:rPr sz="650" spc="0" dirty="0" smtClean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424796" y="5629999"/>
            <a:ext cx="80346" cy="69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5"/>
              </a:spcBef>
            </a:pPr>
            <a:r>
              <a:rPr sz="650" spc="0" dirty="0" smtClean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981709" y="5629999"/>
            <a:ext cx="80346" cy="69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5"/>
              </a:spcBef>
            </a:pPr>
            <a:r>
              <a:rPr sz="650" spc="0" dirty="0" smtClean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272962" y="5665162"/>
            <a:ext cx="342344" cy="148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25"/>
              </a:lnSpc>
              <a:spcBef>
                <a:spcPts val="91"/>
              </a:spcBef>
            </a:pPr>
            <a:r>
              <a:rPr sz="2100" baseline="4910" dirty="0" smtClean="0">
                <a:latin typeface="Meiryo"/>
                <a:cs typeface="Meiryo"/>
              </a:rPr>
              <a:t>−</a:t>
            </a:r>
            <a:r>
              <a:rPr sz="2100" spc="-339" baseline="4910" dirty="0" smtClean="0">
                <a:latin typeface="Meiryo"/>
                <a:cs typeface="Meiryo"/>
              </a:rPr>
              <a:t> </a:t>
            </a:r>
            <a:r>
              <a:rPr sz="1400" i="1" spc="0" dirty="0" smtClean="0">
                <a:latin typeface="Times New Roman"/>
                <a:cs typeface="Times New Roman"/>
              </a:rPr>
              <a:t>V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811384" y="5665162"/>
            <a:ext cx="183426" cy="132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25"/>
              </a:lnSpc>
              <a:spcBef>
                <a:spcPts val="81"/>
              </a:spcBef>
            </a:pPr>
            <a:r>
              <a:rPr sz="2100" spc="0" baseline="1227" dirty="0" smtClean="0">
                <a:latin typeface="Meiryo"/>
                <a:cs typeface="Meiryo"/>
              </a:rPr>
              <a:t>+</a:t>
            </a:r>
            <a:endParaRPr sz="1400">
              <a:latin typeface="Meiryo"/>
              <a:cs typeface="Meiry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048360" y="5723850"/>
            <a:ext cx="760026" cy="90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25"/>
              </a:lnSpc>
              <a:spcBef>
                <a:spcPts val="51"/>
              </a:spcBef>
            </a:pPr>
            <a:r>
              <a:rPr sz="900" i="1" spc="0" dirty="0" smtClean="0">
                <a:latin typeface="Times New Roman"/>
                <a:cs typeface="Times New Roman"/>
              </a:rPr>
              <a:t>DS         </a:t>
            </a:r>
            <a:r>
              <a:rPr sz="900" i="1" spc="155" dirty="0" smtClean="0">
                <a:latin typeface="Times New Roman"/>
                <a:cs typeface="Times New Roman"/>
              </a:rPr>
              <a:t> </a:t>
            </a:r>
            <a:r>
              <a:rPr sz="900" i="1" spc="0" dirty="0" smtClean="0">
                <a:latin typeface="Times New Roman"/>
                <a:cs typeface="Times New Roman"/>
              </a:rPr>
              <a:t>DS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128588" y="5732013"/>
            <a:ext cx="832129" cy="265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781" marR="19786">
              <a:lnSpc>
                <a:spcPts val="1300"/>
              </a:lnSpc>
              <a:spcBef>
                <a:spcPts val="65"/>
              </a:spcBef>
            </a:pPr>
            <a:r>
              <a:rPr sz="1350" i="1" spc="0" baseline="3220" dirty="0" smtClean="0">
                <a:latin typeface="Times New Roman"/>
                <a:cs typeface="Times New Roman"/>
              </a:rPr>
              <a:t>V</a:t>
            </a:r>
            <a:r>
              <a:rPr sz="1350" i="1" spc="-75" baseline="3220" dirty="0" smtClean="0">
                <a:latin typeface="Times New Roman"/>
                <a:cs typeface="Times New Roman"/>
              </a:rPr>
              <a:t> </a:t>
            </a:r>
            <a:r>
              <a:rPr sz="975" i="1" spc="0" baseline="-4459" dirty="0" smtClean="0">
                <a:latin typeface="Times New Roman"/>
                <a:cs typeface="Times New Roman"/>
              </a:rPr>
              <a:t>DD</a:t>
            </a:r>
            <a:r>
              <a:rPr sz="975" i="1" spc="-69" baseline="-4459" dirty="0" smtClean="0">
                <a:latin typeface="Times New Roman"/>
                <a:cs typeface="Times New Roman"/>
              </a:rPr>
              <a:t> </a:t>
            </a:r>
            <a:r>
              <a:rPr sz="1350" i="1" spc="0" baseline="3220" dirty="0" smtClean="0">
                <a:latin typeface="Times New Roman"/>
                <a:cs typeface="Times New Roman"/>
              </a:rPr>
              <a:t>I</a:t>
            </a:r>
            <a:r>
              <a:rPr sz="1350" i="1" spc="-109" baseline="3220" dirty="0" smtClean="0">
                <a:latin typeface="Times New Roman"/>
                <a:cs typeface="Times New Roman"/>
              </a:rPr>
              <a:t> </a:t>
            </a:r>
            <a:r>
              <a:rPr sz="975" i="1" spc="0" baseline="-4459" dirty="0" smtClean="0">
                <a:latin typeface="Times New Roman"/>
                <a:cs typeface="Times New Roman"/>
              </a:rPr>
              <a:t>DSAT</a:t>
            </a:r>
            <a:r>
              <a:rPr sz="975" i="1" spc="-60" baseline="-4459" dirty="0" smtClean="0">
                <a:latin typeface="Times New Roman"/>
                <a:cs typeface="Times New Roman"/>
              </a:rPr>
              <a:t> </a:t>
            </a:r>
            <a:r>
              <a:rPr sz="1425" spc="0" baseline="5427" dirty="0" smtClean="0">
                <a:latin typeface="Meiryo"/>
                <a:cs typeface="Meiryo"/>
              </a:rPr>
              <a:t>λ</a:t>
            </a:r>
            <a:endParaRPr sz="950">
              <a:latin typeface="Meiryo"/>
              <a:cs typeface="Meiryo"/>
            </a:endParaRPr>
          </a:p>
          <a:p>
            <a:pPr marL="12700">
              <a:lnSpc>
                <a:spcPts val="1735"/>
              </a:lnSpc>
              <a:spcBef>
                <a:spcPts val="241"/>
              </a:spcBef>
            </a:pPr>
            <a:r>
              <a:rPr sz="1350" u="sng" baseline="3220" dirty="0" smtClean="0">
                <a:latin typeface="Times New Roman"/>
                <a:cs typeface="Times New Roman"/>
              </a:rPr>
              <a:t>       </a:t>
            </a:r>
            <a:r>
              <a:rPr sz="1350" u="sng" spc="-59" baseline="3220" dirty="0" smtClean="0">
                <a:latin typeface="Times New Roman"/>
                <a:cs typeface="Times New Roman"/>
              </a:rPr>
              <a:t> </a:t>
            </a:r>
            <a:r>
              <a:rPr sz="1350" u="sng" spc="0" baseline="3220" dirty="0" smtClean="0">
                <a:latin typeface="Times New Roman"/>
                <a:cs typeface="Times New Roman"/>
              </a:rPr>
              <a:t>2        </a:t>
            </a:r>
            <a:r>
              <a:rPr sz="1350" spc="-75" baseline="3220" dirty="0" smtClean="0">
                <a:latin typeface="Times New Roman"/>
                <a:cs typeface="Times New Roman"/>
              </a:rPr>
              <a:t> </a:t>
            </a:r>
            <a:r>
              <a:rPr sz="1350" spc="0" baseline="1909" dirty="0" smtClean="0">
                <a:latin typeface="Meiryo"/>
                <a:cs typeface="Meiryo"/>
              </a:rPr>
              <a:t>⎡</a:t>
            </a:r>
            <a:r>
              <a:rPr sz="1350" spc="-184" baseline="1909" dirty="0" smtClean="0">
                <a:latin typeface="Meiryo"/>
                <a:cs typeface="Meiryo"/>
              </a:rPr>
              <a:t> </a:t>
            </a:r>
            <a:r>
              <a:rPr sz="1350" u="sng" spc="0" baseline="-3220" dirty="0" smtClean="0"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120773" y="5747750"/>
            <a:ext cx="121070" cy="90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25"/>
              </a:lnSpc>
              <a:spcBef>
                <a:spcPts val="51"/>
              </a:spcBef>
            </a:pPr>
            <a:r>
              <a:rPr sz="900" spc="0" dirty="0" smtClean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706194" y="5747750"/>
            <a:ext cx="121070" cy="90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25"/>
              </a:lnSpc>
              <a:spcBef>
                <a:spcPts val="51"/>
              </a:spcBef>
            </a:pPr>
            <a:r>
              <a:rPr sz="900" spc="0" dirty="0" smtClean="0"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992368" y="5745849"/>
            <a:ext cx="1272728" cy="111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68"/>
              </a:lnSpc>
              <a:spcBef>
                <a:spcPts val="5"/>
              </a:spcBef>
            </a:pPr>
            <a:r>
              <a:rPr sz="900" spc="-4" dirty="0" smtClean="0">
                <a:latin typeface="Times New Roman"/>
                <a:cs typeface="Times New Roman"/>
              </a:rPr>
              <a:t>0</a:t>
            </a:r>
            <a:r>
              <a:rPr sz="900" spc="0" dirty="0" smtClean="0">
                <a:latin typeface="Times New Roman"/>
                <a:cs typeface="Times New Roman"/>
              </a:rPr>
              <a:t>.</a:t>
            </a:r>
            <a:r>
              <a:rPr sz="900" spc="-54" dirty="0" smtClean="0">
                <a:latin typeface="Times New Roman"/>
                <a:cs typeface="Times New Roman"/>
              </a:rPr>
              <a:t>5</a:t>
            </a:r>
            <a:r>
              <a:rPr sz="1350" i="1" spc="0" baseline="-6441" dirty="0" smtClean="0">
                <a:latin typeface="Times New Roman"/>
                <a:cs typeface="Times New Roman"/>
              </a:rPr>
              <a:t>V</a:t>
            </a:r>
            <a:r>
              <a:rPr sz="1350" i="1" spc="-69" baseline="-6441" dirty="0" smtClean="0">
                <a:latin typeface="Times New Roman"/>
                <a:cs typeface="Times New Roman"/>
              </a:rPr>
              <a:t> </a:t>
            </a:r>
            <a:r>
              <a:rPr sz="975" i="1" spc="0" baseline="-17838" dirty="0" smtClean="0">
                <a:latin typeface="Times New Roman"/>
                <a:cs typeface="Times New Roman"/>
              </a:rPr>
              <a:t>DD        </a:t>
            </a:r>
            <a:r>
              <a:rPr sz="975" i="1" spc="25" baseline="-17838" dirty="0" smtClean="0">
                <a:latin typeface="Times New Roman"/>
                <a:cs typeface="Times New Roman"/>
              </a:rPr>
              <a:t> </a:t>
            </a:r>
            <a:r>
              <a:rPr sz="1350" i="1" spc="0" baseline="6441" dirty="0" smtClean="0">
                <a:latin typeface="Times New Roman"/>
                <a:cs typeface="Times New Roman"/>
              </a:rPr>
              <a:t>V</a:t>
            </a:r>
            <a:r>
              <a:rPr sz="1350" i="1" spc="-69" baseline="6441" dirty="0" smtClean="0">
                <a:latin typeface="Times New Roman"/>
                <a:cs typeface="Times New Roman"/>
              </a:rPr>
              <a:t> </a:t>
            </a:r>
            <a:r>
              <a:rPr sz="975" i="1" spc="0" baseline="4459" dirty="0" smtClean="0">
                <a:latin typeface="Times New Roman"/>
                <a:cs typeface="Times New Roman"/>
              </a:rPr>
              <a:t>DD</a:t>
            </a:r>
            <a:r>
              <a:rPr sz="975" i="1" spc="-69" baseline="4459" dirty="0" smtClean="0">
                <a:latin typeface="Times New Roman"/>
                <a:cs typeface="Times New Roman"/>
              </a:rPr>
              <a:t> </a:t>
            </a:r>
            <a:r>
              <a:rPr sz="1350" i="1" spc="0" baseline="6441" dirty="0" smtClean="0">
                <a:latin typeface="Times New Roman"/>
                <a:cs typeface="Times New Roman"/>
              </a:rPr>
              <a:t>I</a:t>
            </a:r>
            <a:r>
              <a:rPr sz="1350" i="1" spc="-100" baseline="6441" dirty="0" smtClean="0">
                <a:latin typeface="Times New Roman"/>
                <a:cs typeface="Times New Roman"/>
              </a:rPr>
              <a:t> </a:t>
            </a:r>
            <a:r>
              <a:rPr sz="975" i="1" spc="0" baseline="4459" dirty="0" smtClean="0">
                <a:latin typeface="Times New Roman"/>
                <a:cs typeface="Times New Roman"/>
              </a:rPr>
              <a:t>DSAT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411005" y="5747750"/>
            <a:ext cx="121070" cy="90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25"/>
              </a:lnSpc>
              <a:spcBef>
                <a:spcPts val="51"/>
              </a:spcBef>
            </a:pPr>
            <a:r>
              <a:rPr sz="900" spc="0" dirty="0" smtClean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926482" y="5747750"/>
            <a:ext cx="121070" cy="90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25"/>
              </a:lnSpc>
              <a:spcBef>
                <a:spcPts val="51"/>
              </a:spcBef>
            </a:pPr>
            <a:r>
              <a:rPr sz="900" spc="0" dirty="0" smtClean="0"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186096" y="5755575"/>
            <a:ext cx="471859" cy="102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70"/>
              </a:lnSpc>
              <a:spcBef>
                <a:spcPts val="58"/>
              </a:spcBef>
            </a:pPr>
            <a:r>
              <a:rPr sz="1350" spc="4" baseline="6441" dirty="0" smtClean="0">
                <a:latin typeface="Times New Roman"/>
                <a:cs typeface="Times New Roman"/>
              </a:rPr>
              <a:t>0</a:t>
            </a:r>
            <a:r>
              <a:rPr sz="1350" spc="-4" baseline="6441" dirty="0" smtClean="0">
                <a:latin typeface="Times New Roman"/>
                <a:cs typeface="Times New Roman"/>
              </a:rPr>
              <a:t>.</a:t>
            </a:r>
            <a:r>
              <a:rPr sz="1350" spc="-54" baseline="6441" dirty="0" smtClean="0">
                <a:latin typeface="Times New Roman"/>
                <a:cs typeface="Times New Roman"/>
              </a:rPr>
              <a:t>5</a:t>
            </a:r>
            <a:r>
              <a:rPr sz="900" i="1" spc="0" dirty="0" smtClean="0">
                <a:latin typeface="Times New Roman"/>
                <a:cs typeface="Times New Roman"/>
              </a:rPr>
              <a:t>V</a:t>
            </a:r>
            <a:r>
              <a:rPr sz="900" i="1" spc="-69" dirty="0" smtClean="0">
                <a:latin typeface="Times New Roman"/>
                <a:cs typeface="Times New Roman"/>
              </a:rPr>
              <a:t> </a:t>
            </a:r>
            <a:r>
              <a:rPr sz="975" i="1" spc="0" baseline="-8919" dirty="0" smtClean="0">
                <a:latin typeface="Times New Roman"/>
                <a:cs typeface="Times New Roman"/>
              </a:rPr>
              <a:t>DD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764342" y="5897255"/>
            <a:ext cx="104939" cy="90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350" spc="0" baseline="1909" dirty="0" smtClean="0">
                <a:latin typeface="Meiryo"/>
                <a:cs typeface="Meiryo"/>
              </a:rPr>
              <a:t>⎤</a:t>
            </a:r>
            <a:endParaRPr sz="900">
              <a:latin typeface="Meiryo"/>
              <a:cs typeface="Meiry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44226" y="5896426"/>
            <a:ext cx="633991" cy="1021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55"/>
              </a:lnSpc>
              <a:spcBef>
                <a:spcPts val="62"/>
              </a:spcBef>
            </a:pPr>
            <a:r>
              <a:rPr sz="1350" u="sng" spc="-104" baseline="9662" dirty="0" smtClean="0">
                <a:latin typeface="Times New Roman"/>
                <a:cs typeface="Times New Roman"/>
              </a:rPr>
              <a:t> </a:t>
            </a:r>
            <a:r>
              <a:rPr sz="1350" u="sng" spc="0" baseline="9662" dirty="0" smtClean="0">
                <a:latin typeface="Times New Roman"/>
                <a:cs typeface="Times New Roman"/>
              </a:rPr>
              <a:t>3</a:t>
            </a:r>
            <a:r>
              <a:rPr sz="1350" spc="0" baseline="9662" dirty="0" smtClean="0">
                <a:latin typeface="Times New Roman"/>
                <a:cs typeface="Times New Roman"/>
              </a:rPr>
              <a:t> </a:t>
            </a:r>
            <a:r>
              <a:rPr sz="1350" i="1" u="sng" spc="154" baseline="3220" dirty="0" smtClean="0">
                <a:latin typeface="Times New Roman"/>
                <a:cs typeface="Times New Roman"/>
              </a:rPr>
              <a:t> </a:t>
            </a:r>
            <a:r>
              <a:rPr sz="1350" i="1" u="sng" spc="0" baseline="3220" dirty="0" smtClean="0">
                <a:latin typeface="Times New Roman"/>
                <a:cs typeface="Times New Roman"/>
              </a:rPr>
              <a:t>V</a:t>
            </a:r>
            <a:r>
              <a:rPr sz="1350" i="1" u="sng" spc="-69" baseline="3220" dirty="0" smtClean="0">
                <a:latin typeface="Times New Roman"/>
                <a:cs typeface="Times New Roman"/>
              </a:rPr>
              <a:t> </a:t>
            </a:r>
            <a:r>
              <a:rPr sz="650" i="1" u="sng" spc="0" dirty="0" smtClean="0">
                <a:latin typeface="Times New Roman"/>
                <a:cs typeface="Times New Roman"/>
              </a:rPr>
              <a:t>DD</a:t>
            </a:r>
            <a:r>
              <a:rPr sz="650" i="1" u="sng" spc="155" dirty="0" smtClean="0">
                <a:latin typeface="Times New Roman"/>
                <a:cs typeface="Times New Roman"/>
              </a:rPr>
              <a:t> </a:t>
            </a:r>
            <a:r>
              <a:rPr sz="650" i="1" spc="110" dirty="0" smtClean="0">
                <a:latin typeface="Times New Roman"/>
                <a:cs typeface="Times New Roman"/>
              </a:rPr>
              <a:t> </a:t>
            </a:r>
            <a:r>
              <a:rPr sz="1350" spc="0" baseline="5728" dirty="0" smtClean="0">
                <a:latin typeface="Meiryo"/>
                <a:cs typeface="Meiryo"/>
              </a:rPr>
              <a:t>⎡</a:t>
            </a:r>
            <a:endParaRPr sz="900">
              <a:latin typeface="Meiryo"/>
              <a:cs typeface="Meiry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208705" y="5897255"/>
            <a:ext cx="104939" cy="90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350" spc="0" baseline="1909" dirty="0" smtClean="0">
                <a:latin typeface="Meiryo"/>
                <a:cs typeface="Meiryo"/>
              </a:rPr>
              <a:t>⎤</a:t>
            </a:r>
            <a:endParaRPr sz="900">
              <a:latin typeface="Meiryo"/>
              <a:cs typeface="Meiry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255325" y="5907130"/>
            <a:ext cx="206192" cy="90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25"/>
              </a:lnSpc>
            </a:pPr>
            <a:r>
              <a:rPr sz="900" u="sng" spc="50" dirty="0" smtClean="0">
                <a:latin typeface="Times New Roman"/>
                <a:cs typeface="Times New Roman"/>
              </a:rPr>
              <a:t> </a:t>
            </a:r>
            <a:r>
              <a:rPr sz="900" u="sng" spc="0" dirty="0" smtClean="0">
                <a:latin typeface="Times New Roman"/>
                <a:cs typeface="Times New Roman"/>
              </a:rPr>
              <a:t>7</a:t>
            </a:r>
            <a:r>
              <a:rPr sz="900" u="sng" spc="50" dirty="0" smtClean="0">
                <a:latin typeface="Times New Roman"/>
                <a:cs typeface="Times New Roman"/>
              </a:rPr>
              <a:t> 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776973" y="5907204"/>
            <a:ext cx="121070" cy="193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25"/>
              </a:lnSpc>
              <a:spcBef>
                <a:spcPts val="51"/>
              </a:spcBef>
            </a:pPr>
            <a:r>
              <a:rPr sz="900" u="sng" spc="0" dirty="0" smtClean="0">
                <a:latin typeface="Times New Roman"/>
                <a:cs typeface="Times New Roman"/>
              </a:rPr>
              <a:t>7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78"/>
              </a:spcBef>
            </a:pPr>
            <a:r>
              <a:rPr sz="900" spc="0" dirty="0" smtClean="0">
                <a:latin typeface="Times New Roman"/>
                <a:cs typeface="Times New Roman"/>
              </a:rPr>
              <a:t>9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56406" y="5917357"/>
            <a:ext cx="183426" cy="1322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25"/>
              </a:lnSpc>
              <a:spcBef>
                <a:spcPts val="81"/>
              </a:spcBef>
            </a:pPr>
            <a:r>
              <a:rPr sz="2100" spc="0" baseline="1227" dirty="0" smtClean="0">
                <a:latin typeface="Meiryo"/>
                <a:cs typeface="Meiryo"/>
              </a:rPr>
              <a:t>≈</a:t>
            </a:r>
            <a:endParaRPr sz="1400">
              <a:latin typeface="Meiryo"/>
              <a:cs typeface="Meiry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906523" y="5917358"/>
            <a:ext cx="1152867" cy="1427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55"/>
              </a:lnSpc>
              <a:spcBef>
                <a:spcPts val="87"/>
              </a:spcBef>
            </a:pPr>
            <a:r>
              <a:rPr sz="900" i="1" spc="0" dirty="0" smtClean="0">
                <a:latin typeface="Times New Roman"/>
                <a:cs typeface="Times New Roman"/>
              </a:rPr>
              <a:t>V</a:t>
            </a:r>
            <a:r>
              <a:rPr sz="900" i="1" spc="-69" dirty="0" smtClean="0">
                <a:latin typeface="Times New Roman"/>
                <a:cs typeface="Times New Roman"/>
              </a:rPr>
              <a:t> </a:t>
            </a:r>
            <a:r>
              <a:rPr sz="975" i="1" spc="0" baseline="-8919" dirty="0" smtClean="0">
                <a:latin typeface="Times New Roman"/>
                <a:cs typeface="Times New Roman"/>
              </a:rPr>
              <a:t>DD</a:t>
            </a:r>
            <a:r>
              <a:rPr sz="975" i="1" spc="-94" baseline="-8919" dirty="0" smtClean="0">
                <a:latin typeface="Times New Roman"/>
                <a:cs typeface="Times New Roman"/>
              </a:rPr>
              <a:t> </a:t>
            </a:r>
            <a:r>
              <a:rPr sz="1350" spc="0" baseline="5728" dirty="0" smtClean="0">
                <a:latin typeface="Meiryo"/>
                <a:cs typeface="Meiryo"/>
              </a:rPr>
              <a:t>−   </a:t>
            </a:r>
            <a:r>
              <a:rPr sz="1350" spc="57" baseline="5728" dirty="0" smtClean="0">
                <a:latin typeface="Meiryo"/>
                <a:cs typeface="Meiryo"/>
              </a:rPr>
              <a:t> </a:t>
            </a:r>
            <a:r>
              <a:rPr sz="1425" spc="20" baseline="5427" dirty="0" smtClean="0">
                <a:latin typeface="Meiryo"/>
                <a:cs typeface="Meiryo"/>
              </a:rPr>
              <a:t>λ</a:t>
            </a:r>
            <a:r>
              <a:rPr sz="900" i="1" spc="0" dirty="0" smtClean="0">
                <a:latin typeface="Times New Roman"/>
                <a:cs typeface="Times New Roman"/>
              </a:rPr>
              <a:t>V</a:t>
            </a:r>
            <a:r>
              <a:rPr sz="900" i="1" spc="145" dirty="0" smtClean="0">
                <a:latin typeface="Times New Roman"/>
                <a:cs typeface="Times New Roman"/>
              </a:rPr>
              <a:t> </a:t>
            </a:r>
            <a:r>
              <a:rPr sz="975" i="1" spc="0" baseline="-8919" dirty="0" smtClean="0">
                <a:latin typeface="Times New Roman"/>
                <a:cs typeface="Times New Roman"/>
              </a:rPr>
              <a:t>DD</a:t>
            </a:r>
            <a:r>
              <a:rPr sz="975" i="1" spc="-84" baseline="-8919" dirty="0" smtClean="0">
                <a:latin typeface="Times New Roman"/>
                <a:cs typeface="Times New Roman"/>
              </a:rPr>
              <a:t> </a:t>
            </a:r>
            <a:r>
              <a:rPr sz="1350" spc="0" baseline="-1909" dirty="0" smtClean="0">
                <a:latin typeface="Meiryo"/>
                <a:cs typeface="Meiryo"/>
              </a:rPr>
              <a:t>⎥  </a:t>
            </a:r>
            <a:r>
              <a:rPr sz="1350" spc="12" baseline="-1909" dirty="0" smtClean="0">
                <a:latin typeface="Meiryo"/>
                <a:cs typeface="Meiryo"/>
              </a:rPr>
              <a:t> </a:t>
            </a:r>
            <a:r>
              <a:rPr sz="2100" spc="0" baseline="3682" dirty="0" smtClean="0">
                <a:latin typeface="Meiryo"/>
                <a:cs typeface="Meiryo"/>
              </a:rPr>
              <a:t>≈</a:t>
            </a:r>
            <a:endParaRPr sz="1400">
              <a:latin typeface="Meiryo"/>
              <a:cs typeface="Meiry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12308" y="5943738"/>
            <a:ext cx="80346" cy="69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5"/>
              </a:spcBef>
            </a:pPr>
            <a:r>
              <a:rPr sz="650" spc="0" dirty="0" smtClean="0">
                <a:latin typeface="Times New Roman"/>
                <a:cs typeface="Times New Roman"/>
              </a:rPr>
              <a:t>2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603289" y="5943738"/>
            <a:ext cx="80346" cy="69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5"/>
              </a:spcBef>
            </a:pPr>
            <a:r>
              <a:rPr sz="650" spc="0" dirty="0" smtClean="0">
                <a:latin typeface="Times New Roman"/>
                <a:cs typeface="Times New Roman"/>
              </a:rPr>
              <a:t>3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64424" y="5948531"/>
            <a:ext cx="453921" cy="106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0"/>
              </a:lnSpc>
              <a:spcBef>
                <a:spcPts val="65"/>
              </a:spcBef>
            </a:pPr>
            <a:r>
              <a:rPr sz="1425" spc="23" baseline="5427" dirty="0" smtClean="0">
                <a:latin typeface="Meiryo"/>
                <a:cs typeface="Meiryo"/>
              </a:rPr>
              <a:t>λ</a:t>
            </a:r>
            <a:r>
              <a:rPr sz="1350" i="1" spc="0" baseline="3220" dirty="0" smtClean="0">
                <a:latin typeface="Times New Roman"/>
                <a:cs typeface="Times New Roman"/>
              </a:rPr>
              <a:t>V</a:t>
            </a:r>
            <a:r>
              <a:rPr sz="1350" i="1" spc="-53" baseline="3220" dirty="0" smtClean="0">
                <a:latin typeface="Times New Roman"/>
                <a:cs typeface="Times New Roman"/>
              </a:rPr>
              <a:t> </a:t>
            </a:r>
            <a:r>
              <a:rPr sz="975" i="1" spc="0" baseline="-4459" dirty="0" smtClean="0">
                <a:latin typeface="Times New Roman"/>
                <a:cs typeface="Times New Roman"/>
              </a:rPr>
              <a:t>DD</a:t>
            </a:r>
            <a:r>
              <a:rPr sz="975" i="1" spc="-84" baseline="-4459" dirty="0" smtClean="0">
                <a:latin typeface="Times New Roman"/>
                <a:cs typeface="Times New Roman"/>
              </a:rPr>
              <a:t> </a:t>
            </a:r>
            <a:r>
              <a:rPr sz="900" spc="0" dirty="0" smtClean="0">
                <a:latin typeface="Meiryo"/>
                <a:cs typeface="Meiryo"/>
              </a:rPr>
              <a:t>⎥</a:t>
            </a:r>
            <a:endParaRPr sz="900">
              <a:latin typeface="Meiryo"/>
              <a:cs typeface="Meiryo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69886" y="5951957"/>
            <a:ext cx="244807" cy="103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70"/>
              </a:lnSpc>
              <a:spcBef>
                <a:spcPts val="63"/>
              </a:spcBef>
            </a:pPr>
            <a:r>
              <a:rPr sz="900" spc="-34" dirty="0" smtClean="0">
                <a:latin typeface="Meiryo"/>
                <a:cs typeface="Meiryo"/>
              </a:rPr>
              <a:t>⎢</a:t>
            </a:r>
            <a:r>
              <a:rPr sz="1350" spc="-25" baseline="9662" dirty="0" smtClean="0">
                <a:latin typeface="Times New Roman"/>
                <a:cs typeface="Times New Roman"/>
              </a:rPr>
              <a:t>1</a:t>
            </a:r>
            <a:r>
              <a:rPr sz="1350" spc="0" baseline="5728" dirty="0" smtClean="0">
                <a:latin typeface="Meiryo"/>
                <a:cs typeface="Meiryo"/>
              </a:rPr>
              <a:t>−</a:t>
            </a:r>
            <a:endParaRPr sz="900">
              <a:latin typeface="Meiryo"/>
              <a:cs typeface="Meiry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64678" y="5965171"/>
            <a:ext cx="104939" cy="90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350" spc="0" baseline="1909" dirty="0" smtClean="0">
                <a:latin typeface="Meiryo"/>
                <a:cs typeface="Meiryo"/>
              </a:rPr>
              <a:t>⎢</a:t>
            </a:r>
            <a:endParaRPr sz="900">
              <a:latin typeface="Meiryo"/>
              <a:cs typeface="Meiryo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62649" y="5999998"/>
            <a:ext cx="121070" cy="90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25"/>
              </a:lnSpc>
              <a:spcBef>
                <a:spcPts val="51"/>
              </a:spcBef>
            </a:pPr>
            <a:r>
              <a:rPr sz="900" spc="0" dirty="0" smtClean="0">
                <a:latin typeface="Times New Roman"/>
                <a:cs typeface="Times New Roman"/>
              </a:rPr>
              <a:t>4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33240" y="6009317"/>
            <a:ext cx="822420" cy="928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40"/>
              </a:lnSpc>
              <a:spcBef>
                <a:spcPts val="57"/>
              </a:spcBef>
            </a:pPr>
            <a:r>
              <a:rPr sz="1350" i="1" spc="0" baseline="6441" dirty="0" smtClean="0">
                <a:latin typeface="Times New Roman"/>
                <a:cs typeface="Times New Roman"/>
              </a:rPr>
              <a:t>V</a:t>
            </a:r>
            <a:r>
              <a:rPr sz="1350" i="1" spc="-69" baseline="6441" dirty="0" smtClean="0">
                <a:latin typeface="Times New Roman"/>
                <a:cs typeface="Times New Roman"/>
              </a:rPr>
              <a:t> </a:t>
            </a:r>
            <a:r>
              <a:rPr sz="650" i="1" spc="0" dirty="0" smtClean="0">
                <a:latin typeface="Times New Roman"/>
                <a:cs typeface="Times New Roman"/>
              </a:rPr>
              <a:t>DD</a:t>
            </a:r>
            <a:r>
              <a:rPr sz="650" i="1" spc="-69" dirty="0" smtClean="0">
                <a:latin typeface="Times New Roman"/>
                <a:cs typeface="Times New Roman"/>
              </a:rPr>
              <a:t> </a:t>
            </a:r>
            <a:r>
              <a:rPr sz="1350" i="1" spc="0" baseline="6441" dirty="0" smtClean="0">
                <a:latin typeface="Times New Roman"/>
                <a:cs typeface="Times New Roman"/>
              </a:rPr>
              <a:t>I</a:t>
            </a:r>
            <a:r>
              <a:rPr sz="1350" i="1" spc="-104" baseline="6441" dirty="0" smtClean="0">
                <a:latin typeface="Times New Roman"/>
                <a:cs typeface="Times New Roman"/>
              </a:rPr>
              <a:t> </a:t>
            </a:r>
            <a:r>
              <a:rPr sz="650" i="1" spc="0" dirty="0" smtClean="0">
                <a:latin typeface="Times New Roman"/>
                <a:cs typeface="Times New Roman"/>
              </a:rPr>
              <a:t>DSAT </a:t>
            </a:r>
            <a:r>
              <a:rPr sz="650" i="1" spc="71" dirty="0" smtClean="0">
                <a:latin typeface="Times New Roman"/>
                <a:cs typeface="Times New Roman"/>
              </a:rPr>
              <a:t> </a:t>
            </a:r>
            <a:r>
              <a:rPr sz="1350" spc="0" baseline="1909" dirty="0" smtClean="0">
                <a:latin typeface="Meiryo"/>
                <a:cs typeface="Meiryo"/>
              </a:rPr>
              <a:t>⎣</a:t>
            </a:r>
            <a:r>
              <a:rPr sz="1350" spc="-200" baseline="1909" dirty="0" smtClean="0">
                <a:latin typeface="Meiryo"/>
                <a:cs typeface="Meiryo"/>
              </a:rPr>
              <a:t> </a:t>
            </a:r>
            <a:r>
              <a:rPr sz="1350" spc="0" baseline="3220" dirty="0" smtClean="0">
                <a:latin typeface="Times New Roman"/>
                <a:cs typeface="Times New Roman"/>
              </a:rPr>
              <a:t>8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65446" y="6010258"/>
            <a:ext cx="190597" cy="90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25"/>
              </a:lnSpc>
              <a:spcBef>
                <a:spcPts val="51"/>
              </a:spcBef>
            </a:pPr>
            <a:r>
              <a:rPr sz="900" spc="0" dirty="0" smtClean="0">
                <a:latin typeface="Times New Roman"/>
                <a:cs typeface="Times New Roman"/>
              </a:rPr>
              <a:t>24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64342" y="6011604"/>
            <a:ext cx="104939" cy="90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350" spc="0" baseline="1909" dirty="0" smtClean="0">
                <a:latin typeface="Meiryo"/>
                <a:cs typeface="Meiryo"/>
              </a:rPr>
              <a:t>⎦</a:t>
            </a:r>
            <a:endParaRPr sz="900">
              <a:latin typeface="Meiryo"/>
              <a:cs typeface="Meiry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03487" y="6009834"/>
            <a:ext cx="471839" cy="91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30"/>
              </a:lnSpc>
              <a:spcBef>
                <a:spcPts val="56"/>
              </a:spcBef>
            </a:pPr>
            <a:r>
              <a:rPr sz="1350" i="1" baseline="3220" dirty="0" smtClean="0">
                <a:latin typeface="Times New Roman"/>
                <a:cs typeface="Times New Roman"/>
              </a:rPr>
              <a:t>I</a:t>
            </a:r>
            <a:r>
              <a:rPr sz="1350" i="1" spc="-100" baseline="3220" dirty="0" smtClean="0">
                <a:latin typeface="Times New Roman"/>
                <a:cs typeface="Times New Roman"/>
              </a:rPr>
              <a:t> </a:t>
            </a:r>
            <a:r>
              <a:rPr sz="650" i="1" spc="0" dirty="0" smtClean="0">
                <a:latin typeface="Times New Roman"/>
                <a:cs typeface="Times New Roman"/>
              </a:rPr>
              <a:t>DSAT </a:t>
            </a:r>
            <a:r>
              <a:rPr sz="650" i="1" spc="77" dirty="0" smtClean="0">
                <a:latin typeface="Times New Roman"/>
                <a:cs typeface="Times New Roman"/>
              </a:rPr>
              <a:t> </a:t>
            </a:r>
            <a:r>
              <a:rPr sz="1350" spc="0" baseline="1909" dirty="0" smtClean="0">
                <a:latin typeface="Meiryo"/>
                <a:cs typeface="Meiryo"/>
              </a:rPr>
              <a:t>⎣</a:t>
            </a:r>
            <a:endParaRPr sz="900">
              <a:latin typeface="Meiryo"/>
              <a:cs typeface="Meiry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08705" y="6011604"/>
            <a:ext cx="104939" cy="90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05"/>
              </a:lnSpc>
              <a:spcBef>
                <a:spcPts val="55"/>
              </a:spcBef>
            </a:pPr>
            <a:r>
              <a:rPr sz="1350" spc="0" baseline="1909" dirty="0" smtClean="0">
                <a:latin typeface="Meiryo"/>
                <a:cs typeface="Meiryo"/>
              </a:rPr>
              <a:t>⎦</a:t>
            </a:r>
            <a:endParaRPr sz="900">
              <a:latin typeface="Meiryo"/>
              <a:cs typeface="Meiry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40790" y="6498892"/>
            <a:ext cx="2282665" cy="130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38312" y="4176212"/>
            <a:ext cx="872669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1838312" y="4466530"/>
            <a:ext cx="104944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2012717" y="4466530"/>
            <a:ext cx="98994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2646544" y="4486081"/>
            <a:ext cx="320936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4245517" y="4466530"/>
            <a:ext cx="267783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4582760" y="4466530"/>
            <a:ext cx="262024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3196847" y="4493403"/>
            <a:ext cx="336204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5378698" y="4486007"/>
            <a:ext cx="111872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5719096" y="4493403"/>
            <a:ext cx="129994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1838313" y="4777794"/>
            <a:ext cx="599268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2522270" y="4776327"/>
            <a:ext cx="257750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2992665" y="4776327"/>
            <a:ext cx="166616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4896334" y="4777794"/>
            <a:ext cx="690403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6209020" y="4781215"/>
            <a:ext cx="115067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4368868" y="5322605"/>
            <a:ext cx="254932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4985628" y="5322605"/>
            <a:ext cx="248521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2143931" y="5343701"/>
            <a:ext cx="689482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450172" y="5343701"/>
            <a:ext cx="115067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143930" y="5610837"/>
            <a:ext cx="312125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2525582" y="5610837"/>
            <a:ext cx="307829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649336" y="5610837"/>
            <a:ext cx="267933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986796" y="5610837"/>
            <a:ext cx="261808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143931" y="5874305"/>
            <a:ext cx="267070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480529" y="5874305"/>
            <a:ext cx="262670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98482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1718643" y="894310"/>
            <a:ext cx="5679712" cy="2263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16802" y="892843"/>
            <a:ext cx="5684315" cy="2257276"/>
          </a:xfrm>
          <a:custGeom>
            <a:avLst/>
            <a:gdLst/>
            <a:ahLst/>
            <a:cxnLst/>
            <a:rect l="l" t="t" r="r" b="b"/>
            <a:pathLst>
              <a:path w="4705350" h="3519678">
                <a:moveTo>
                  <a:pt x="6857" y="3519678"/>
                </a:moveTo>
                <a:lnTo>
                  <a:pt x="6857" y="12953"/>
                </a:lnTo>
                <a:lnTo>
                  <a:pt x="12953" y="6857"/>
                </a:lnTo>
                <a:lnTo>
                  <a:pt x="4693158" y="6857"/>
                </a:lnTo>
                <a:lnTo>
                  <a:pt x="4705350" y="0"/>
                </a:lnTo>
                <a:lnTo>
                  <a:pt x="0" y="0"/>
                </a:lnTo>
                <a:lnTo>
                  <a:pt x="6857" y="3519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16802" y="892843"/>
            <a:ext cx="5684315" cy="2265583"/>
          </a:xfrm>
          <a:custGeom>
            <a:avLst/>
            <a:gdLst/>
            <a:ahLst/>
            <a:cxnLst/>
            <a:rect l="l" t="t" r="r" b="b"/>
            <a:pathLst>
              <a:path w="4705350" h="3532632">
                <a:moveTo>
                  <a:pt x="4705350" y="3532632"/>
                </a:moveTo>
                <a:lnTo>
                  <a:pt x="4705350" y="0"/>
                </a:lnTo>
                <a:lnTo>
                  <a:pt x="4693158" y="6857"/>
                </a:lnTo>
                <a:lnTo>
                  <a:pt x="12953" y="6857"/>
                </a:lnTo>
                <a:lnTo>
                  <a:pt x="6857" y="12953"/>
                </a:lnTo>
                <a:lnTo>
                  <a:pt x="6857" y="3519678"/>
                </a:lnTo>
                <a:lnTo>
                  <a:pt x="0" y="0"/>
                </a:lnTo>
                <a:lnTo>
                  <a:pt x="0" y="3532632"/>
                </a:lnTo>
                <a:lnTo>
                  <a:pt x="4705350" y="3532632"/>
                </a:lnTo>
                <a:lnTo>
                  <a:pt x="12953" y="3525774"/>
                </a:lnTo>
                <a:lnTo>
                  <a:pt x="12954" y="12953"/>
                </a:lnTo>
                <a:lnTo>
                  <a:pt x="4699254" y="12953"/>
                </a:lnTo>
                <a:lnTo>
                  <a:pt x="4699254" y="3519678"/>
                </a:lnTo>
                <a:lnTo>
                  <a:pt x="4693158" y="3525774"/>
                </a:lnTo>
                <a:lnTo>
                  <a:pt x="4705350" y="3532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32449" y="901150"/>
            <a:ext cx="5668666" cy="2257276"/>
          </a:xfrm>
          <a:custGeom>
            <a:avLst/>
            <a:gdLst/>
            <a:ahLst/>
            <a:cxnLst/>
            <a:rect l="l" t="t" r="r" b="b"/>
            <a:pathLst>
              <a:path w="4692396" h="3519678">
                <a:moveTo>
                  <a:pt x="4686300" y="0"/>
                </a:moveTo>
                <a:lnTo>
                  <a:pt x="4680204" y="0"/>
                </a:lnTo>
                <a:lnTo>
                  <a:pt x="4680204" y="3506724"/>
                </a:lnTo>
                <a:lnTo>
                  <a:pt x="0" y="3506724"/>
                </a:lnTo>
                <a:lnTo>
                  <a:pt x="0" y="3512820"/>
                </a:lnTo>
                <a:lnTo>
                  <a:pt x="4692396" y="3519678"/>
                </a:lnTo>
                <a:lnTo>
                  <a:pt x="4680204" y="3512820"/>
                </a:lnTo>
                <a:lnTo>
                  <a:pt x="4686300" y="3506724"/>
                </a:lnTo>
                <a:lnTo>
                  <a:pt x="4686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548650" y="3326069"/>
            <a:ext cx="6053472" cy="2188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650" spc="0" baseline="5270" dirty="0" smtClean="0">
                <a:latin typeface="Arial"/>
                <a:cs typeface="Arial"/>
              </a:rPr>
              <a:t>Table</a:t>
            </a:r>
            <a:r>
              <a:rPr sz="1650" spc="62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g</a:t>
            </a:r>
            <a:r>
              <a:rPr sz="1650" spc="9" baseline="5270" dirty="0" smtClean="0">
                <a:latin typeface="Arial"/>
                <a:cs typeface="Arial"/>
              </a:rPr>
              <a:t>i</a:t>
            </a:r>
            <a:r>
              <a:rPr sz="1650" spc="0" baseline="5270" dirty="0" smtClean="0">
                <a:latin typeface="Arial"/>
                <a:cs typeface="Arial"/>
              </a:rPr>
              <a:t>ves</a:t>
            </a:r>
            <a:r>
              <a:rPr sz="1650" spc="59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equ</a:t>
            </a:r>
            <a:r>
              <a:rPr sz="1650" spc="4" baseline="5270" dirty="0" smtClean="0">
                <a:latin typeface="Arial"/>
                <a:cs typeface="Arial"/>
              </a:rPr>
              <a:t>i</a:t>
            </a:r>
            <a:r>
              <a:rPr sz="1650" spc="0" baseline="5270" dirty="0" smtClean="0">
                <a:latin typeface="Arial"/>
                <a:cs typeface="Arial"/>
              </a:rPr>
              <a:t>val</a:t>
            </a:r>
            <a:r>
              <a:rPr sz="1650" spc="4" baseline="5270" dirty="0" smtClean="0">
                <a:latin typeface="Arial"/>
                <a:cs typeface="Arial"/>
              </a:rPr>
              <a:t>e</a:t>
            </a:r>
            <a:r>
              <a:rPr sz="1650" spc="0" baseline="5270" dirty="0" smtClean="0">
                <a:latin typeface="Arial"/>
                <a:cs typeface="Arial"/>
              </a:rPr>
              <a:t>nt</a:t>
            </a:r>
            <a:r>
              <a:rPr sz="1650" spc="34" baseline="5270" dirty="0" smtClean="0">
                <a:latin typeface="Arial"/>
                <a:cs typeface="Arial"/>
              </a:rPr>
              <a:t> </a:t>
            </a:r>
            <a:r>
              <a:rPr sz="1650" spc="-4" baseline="5270" dirty="0" smtClean="0">
                <a:latin typeface="Arial"/>
                <a:cs typeface="Arial"/>
              </a:rPr>
              <a:t>r</a:t>
            </a:r>
            <a:r>
              <a:rPr sz="1650" spc="0" baseline="5270" dirty="0" smtClean="0">
                <a:latin typeface="Arial"/>
                <a:cs typeface="Arial"/>
              </a:rPr>
              <a:t>esistance</a:t>
            </a:r>
            <a:r>
              <a:rPr sz="1650" spc="34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R</a:t>
            </a:r>
            <a:r>
              <a:rPr sz="1050" spc="4" baseline="-16564" dirty="0" smtClean="0">
                <a:latin typeface="Arial"/>
                <a:cs typeface="Arial"/>
              </a:rPr>
              <a:t>e</a:t>
            </a:r>
            <a:r>
              <a:rPr sz="1050" spc="0" baseline="-16564" dirty="0" smtClean="0">
                <a:latin typeface="Arial"/>
                <a:cs typeface="Arial"/>
              </a:rPr>
              <a:t>q </a:t>
            </a:r>
            <a:r>
              <a:rPr sz="1050" spc="33" baseline="-16564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(</a:t>
            </a:r>
            <a:r>
              <a:rPr sz="1650" spc="-4" baseline="5270" dirty="0" smtClean="0">
                <a:latin typeface="Arial"/>
                <a:cs typeface="Arial"/>
              </a:rPr>
              <a:t>W</a:t>
            </a:r>
            <a:r>
              <a:rPr sz="1650" spc="0" baseline="5270" dirty="0" smtClean="0">
                <a:latin typeface="Arial"/>
                <a:cs typeface="Arial"/>
              </a:rPr>
              <a:t>/L</a:t>
            </a:r>
            <a:r>
              <a:rPr sz="1650" spc="5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=</a:t>
            </a:r>
            <a:r>
              <a:rPr sz="1650" spc="78" baseline="5270" dirty="0" smtClean="0">
                <a:latin typeface="Arial"/>
                <a:cs typeface="Arial"/>
              </a:rPr>
              <a:t> </a:t>
            </a:r>
            <a:r>
              <a:rPr sz="1650" spc="-4" baseline="5270" dirty="0" smtClean="0">
                <a:latin typeface="Arial"/>
                <a:cs typeface="Arial"/>
              </a:rPr>
              <a:t>1</a:t>
            </a:r>
            <a:r>
              <a:rPr sz="1650" spc="0" baseline="5270" dirty="0" smtClean="0">
                <a:latin typeface="Arial"/>
                <a:cs typeface="Arial"/>
              </a:rPr>
              <a:t>)</a:t>
            </a:r>
            <a:r>
              <a:rPr sz="1650" spc="75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in</a:t>
            </a:r>
            <a:r>
              <a:rPr sz="1650" spc="7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0.25</a:t>
            </a:r>
            <a:r>
              <a:rPr sz="1650" spc="63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micron</a:t>
            </a:r>
            <a:r>
              <a:rPr sz="1650" spc="5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CMOS</a:t>
            </a:r>
            <a:r>
              <a:rPr sz="1650" spc="5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process</a:t>
            </a:r>
            <a:endParaRPr sz="1100">
              <a:latin typeface="Arial"/>
              <a:cs typeface="Arial"/>
            </a:endParaRPr>
          </a:p>
          <a:p>
            <a:pPr marL="12724" marR="27243">
              <a:lnSpc>
                <a:spcPts val="1240"/>
              </a:lnSpc>
            </a:pPr>
            <a:r>
              <a:rPr sz="1650" spc="0" baseline="7905" dirty="0" smtClean="0">
                <a:latin typeface="Arial"/>
                <a:cs typeface="Arial"/>
              </a:rPr>
              <a:t>(with</a:t>
            </a:r>
            <a:r>
              <a:rPr sz="1650" spc="-23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L</a:t>
            </a:r>
            <a:r>
              <a:rPr sz="1650" spc="-11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=</a:t>
            </a:r>
            <a:r>
              <a:rPr sz="1650" spc="-16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L</a:t>
            </a:r>
            <a:r>
              <a:rPr sz="1050" spc="0" baseline="-8282" dirty="0" smtClean="0">
                <a:latin typeface="Arial"/>
                <a:cs typeface="Arial"/>
              </a:rPr>
              <a:t>min</a:t>
            </a:r>
            <a:r>
              <a:rPr sz="1650" spc="0" baseline="7905" dirty="0" smtClean="0">
                <a:latin typeface="Arial"/>
                <a:cs typeface="Arial"/>
              </a:rPr>
              <a:t>).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48615" y="3702362"/>
            <a:ext cx="6033907" cy="202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81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For</a:t>
            </a:r>
            <a:r>
              <a:rPr sz="1100" spc="9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larger</a:t>
            </a:r>
            <a:r>
              <a:rPr sz="1100" spc="81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evices,</a:t>
            </a:r>
            <a:r>
              <a:rPr sz="1100" spc="6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divi</a:t>
            </a:r>
            <a:r>
              <a:rPr sz="1100" spc="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e      </a:t>
            </a:r>
            <a:r>
              <a:rPr sz="1100" spc="285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b</a:t>
            </a:r>
            <a:r>
              <a:rPr sz="1100" spc="0" dirty="0" smtClean="0">
                <a:latin typeface="Arial"/>
                <a:cs typeface="Arial"/>
              </a:rPr>
              <a:t>y</a:t>
            </a:r>
            <a:r>
              <a:rPr sz="1100" spc="9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</a:t>
            </a:r>
            <a:r>
              <a:rPr sz="1100" spc="-4" dirty="0" smtClean="0">
                <a:latin typeface="Arial"/>
                <a:cs typeface="Arial"/>
              </a:rPr>
              <a:t>/</a:t>
            </a:r>
            <a:r>
              <a:rPr sz="1100" spc="0" dirty="0" smtClean="0">
                <a:latin typeface="Arial"/>
                <a:cs typeface="Arial"/>
              </a:rPr>
              <a:t>L.</a:t>
            </a:r>
            <a:r>
              <a:rPr sz="1100" spc="8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Doubl</a:t>
            </a:r>
            <a:r>
              <a:rPr sz="1100" spc="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ng</a:t>
            </a:r>
            <a:r>
              <a:rPr sz="1100" spc="6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8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ransist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6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width</a:t>
            </a:r>
            <a:r>
              <a:rPr sz="1100" spc="8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halves</a:t>
            </a:r>
            <a:r>
              <a:rPr sz="1100" spc="7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 resistance.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47724" y="3702391"/>
            <a:ext cx="308512" cy="1220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650" spc="4" baseline="7905" dirty="0" smtClean="0">
                <a:latin typeface="Arial"/>
                <a:cs typeface="Arial"/>
              </a:rPr>
              <a:t>R</a:t>
            </a:r>
            <a:r>
              <a:rPr sz="1050" spc="0" baseline="-12423" dirty="0" smtClean="0">
                <a:latin typeface="Arial"/>
                <a:cs typeface="Arial"/>
              </a:rPr>
              <a:t>eq</a:t>
            </a:r>
            <a:endParaRPr sz="7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48574" y="4078657"/>
            <a:ext cx="6039072" cy="3160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828" indent="-93">
              <a:lnSpc>
                <a:spcPts val="1190"/>
              </a:lnSpc>
              <a:spcBef>
                <a:spcPts val="94"/>
              </a:spcBef>
            </a:pP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4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supply</a:t>
            </a:r>
            <a:r>
              <a:rPr sz="1100" spc="2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voltage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51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igh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enough</a:t>
            </a:r>
            <a:r>
              <a:rPr sz="1100" spc="1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so</a:t>
            </a:r>
            <a:r>
              <a:rPr sz="1100" spc="4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 </a:t>
            </a:r>
            <a:r>
              <a:rPr sz="1100" spc="9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DD</a:t>
            </a:r>
            <a:r>
              <a:rPr sz="1050" spc="191" baseline="-2070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&gt;</a:t>
            </a:r>
            <a:r>
              <a:rPr sz="1100" spc="0" dirty="0" smtClean="0">
                <a:latin typeface="Arial"/>
                <a:cs typeface="Arial"/>
              </a:rPr>
              <a:t>&gt;</a:t>
            </a:r>
            <a:r>
              <a:rPr sz="1100" spc="4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T</a:t>
            </a:r>
            <a:r>
              <a:rPr sz="1050" spc="178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+</a:t>
            </a:r>
            <a:r>
              <a:rPr sz="1100" spc="4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DSA</a:t>
            </a:r>
            <a:r>
              <a:rPr sz="1050" spc="9" baseline="-20705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/</a:t>
            </a:r>
            <a:r>
              <a:rPr sz="1100" spc="-4" dirty="0" smtClean="0">
                <a:latin typeface="Arial"/>
                <a:cs typeface="Arial"/>
              </a:rPr>
              <a:t>2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11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050" spc="0" baseline="-20705" dirty="0" smtClean="0">
                <a:latin typeface="Arial"/>
                <a:cs typeface="Arial"/>
              </a:rPr>
              <a:t>on </a:t>
            </a:r>
            <a:r>
              <a:rPr sz="1050" spc="3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becomes virtual</a:t>
            </a:r>
            <a:r>
              <a:rPr sz="1100" spc="9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y</a:t>
            </a:r>
            <a:r>
              <a:rPr sz="1100" spc="-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in</a:t>
            </a:r>
            <a:r>
              <a:rPr sz="1100" spc="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ependent</a:t>
            </a:r>
            <a:r>
              <a:rPr sz="1100" spc="-3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1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supply</a:t>
            </a:r>
            <a:r>
              <a:rPr sz="1100" spc="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voltage!</a:t>
            </a:r>
            <a:r>
              <a:rPr sz="1100" spc="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For</a:t>
            </a:r>
            <a:r>
              <a:rPr sz="1100" spc="1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NMOS,</a:t>
            </a:r>
            <a:r>
              <a:rPr sz="1100" spc="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if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DD</a:t>
            </a:r>
            <a:r>
              <a:rPr sz="1050" spc="166" baseline="-2070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&gt;</a:t>
            </a:r>
            <a:r>
              <a:rPr sz="1100" spc="0" dirty="0" smtClean="0">
                <a:latin typeface="Arial"/>
                <a:cs typeface="Arial"/>
              </a:rPr>
              <a:t>&gt;</a:t>
            </a:r>
            <a:r>
              <a:rPr sz="1100" spc="1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9" baseline="-20705" dirty="0" smtClean="0">
                <a:latin typeface="Arial"/>
                <a:cs typeface="Arial"/>
              </a:rPr>
              <a:t>T</a:t>
            </a:r>
            <a:r>
              <a:rPr sz="1050" spc="0" baseline="-20705" dirty="0" smtClean="0">
                <a:latin typeface="Arial"/>
                <a:cs typeface="Arial"/>
              </a:rPr>
              <a:t>n</a:t>
            </a:r>
            <a:r>
              <a:rPr sz="1050" spc="169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+</a:t>
            </a:r>
            <a:r>
              <a:rPr sz="1100" spc="1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DSA</a:t>
            </a:r>
            <a:r>
              <a:rPr sz="1050" spc="9" baseline="-20705" dirty="0" smtClean="0">
                <a:latin typeface="Arial"/>
                <a:cs typeface="Arial"/>
              </a:rPr>
              <a:t>T</a:t>
            </a:r>
            <a:r>
              <a:rPr sz="1050" spc="0" baseline="-20705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/</a:t>
            </a:r>
            <a:r>
              <a:rPr sz="1100" spc="-4" dirty="0" smtClean="0">
                <a:latin typeface="Arial"/>
                <a:cs typeface="Arial"/>
              </a:rPr>
              <a:t>2</a:t>
            </a:r>
            <a:r>
              <a:rPr sz="1100" spc="0" dirty="0" smtClean="0">
                <a:latin typeface="Arial"/>
                <a:cs typeface="Arial"/>
              </a:rPr>
              <a:t>,</a:t>
            </a:r>
            <a:endParaRPr sz="1100">
              <a:latin typeface="Arial"/>
              <a:cs typeface="Arial"/>
            </a:endParaRPr>
          </a:p>
          <a:p>
            <a:pPr marL="12700" marR="14543">
              <a:lnSpc>
                <a:spcPts val="1440"/>
              </a:lnSpc>
              <a:spcBef>
                <a:spcPts val="12"/>
              </a:spcBef>
            </a:pPr>
            <a:r>
              <a:rPr sz="1650" spc="0" baseline="10541" dirty="0" smtClean="0">
                <a:latin typeface="Arial"/>
                <a:cs typeface="Arial"/>
              </a:rPr>
              <a:t>I</a:t>
            </a:r>
            <a:r>
              <a:rPr sz="1050" spc="0" baseline="-4141" dirty="0" smtClean="0">
                <a:latin typeface="Arial"/>
                <a:cs typeface="Arial"/>
              </a:rPr>
              <a:t>DSA</a:t>
            </a:r>
            <a:r>
              <a:rPr sz="1050" spc="9" baseline="-4141" dirty="0" smtClean="0">
                <a:latin typeface="Arial"/>
                <a:cs typeface="Arial"/>
              </a:rPr>
              <a:t>T</a:t>
            </a:r>
            <a:r>
              <a:rPr sz="1050" spc="0" baseline="-4141" dirty="0" smtClean="0">
                <a:latin typeface="Arial"/>
                <a:cs typeface="Arial"/>
              </a:rPr>
              <a:t>n  </a:t>
            </a:r>
            <a:r>
              <a:rPr sz="1650" spc="0" baseline="10541" dirty="0" smtClean="0">
                <a:latin typeface="Arial"/>
                <a:cs typeface="Arial"/>
              </a:rPr>
              <a:t>=</a:t>
            </a:r>
            <a:r>
              <a:rPr sz="1650" spc="-16" baseline="10541" dirty="0" smtClean="0">
                <a:latin typeface="Arial"/>
                <a:cs typeface="Arial"/>
              </a:rPr>
              <a:t> </a:t>
            </a:r>
            <a:r>
              <a:rPr sz="1650" spc="0" baseline="10541" dirty="0" smtClean="0">
                <a:latin typeface="Arial"/>
                <a:cs typeface="Arial"/>
              </a:rPr>
              <a:t>k’</a:t>
            </a:r>
            <a:r>
              <a:rPr sz="1050" spc="0" baseline="-4141" dirty="0" smtClean="0">
                <a:latin typeface="Arial"/>
                <a:cs typeface="Arial"/>
              </a:rPr>
              <a:t>n</a:t>
            </a:r>
            <a:r>
              <a:rPr sz="1650" spc="0" baseline="10541" dirty="0" smtClean="0">
                <a:latin typeface="Arial"/>
                <a:cs typeface="Arial"/>
              </a:rPr>
              <a:t>(W/L)</a:t>
            </a:r>
            <a:r>
              <a:rPr sz="1050" spc="0" baseline="-4141" dirty="0" smtClean="0">
                <a:latin typeface="Arial"/>
                <a:cs typeface="Arial"/>
              </a:rPr>
              <a:t>n</a:t>
            </a:r>
            <a:r>
              <a:rPr sz="1650" spc="0" baseline="10541" dirty="0" smtClean="0">
                <a:latin typeface="Arial"/>
                <a:cs typeface="Arial"/>
              </a:rPr>
              <a:t>V</a:t>
            </a:r>
            <a:r>
              <a:rPr sz="1050" spc="0" baseline="-4141" dirty="0" smtClean="0">
                <a:latin typeface="Arial"/>
                <a:cs typeface="Arial"/>
              </a:rPr>
              <a:t>DSA</a:t>
            </a:r>
            <a:r>
              <a:rPr sz="1050" spc="9" baseline="-4141" dirty="0" smtClean="0">
                <a:latin typeface="Arial"/>
                <a:cs typeface="Arial"/>
              </a:rPr>
              <a:t>T</a:t>
            </a:r>
            <a:r>
              <a:rPr sz="1050" spc="0" baseline="-4141" dirty="0" smtClean="0">
                <a:latin typeface="Arial"/>
                <a:cs typeface="Arial"/>
              </a:rPr>
              <a:t>n</a:t>
            </a:r>
            <a:r>
              <a:rPr sz="1650" spc="0" baseline="10541" dirty="0" smtClean="0">
                <a:latin typeface="Arial"/>
                <a:cs typeface="Arial"/>
              </a:rPr>
              <a:t>(V</a:t>
            </a:r>
            <a:r>
              <a:rPr sz="1050" spc="0" baseline="-4141" dirty="0" smtClean="0">
                <a:latin typeface="Arial"/>
                <a:cs typeface="Arial"/>
              </a:rPr>
              <a:t>DD </a:t>
            </a:r>
            <a:r>
              <a:rPr sz="1050" spc="18" baseline="-4141" dirty="0" smtClean="0">
                <a:latin typeface="Arial"/>
                <a:cs typeface="Arial"/>
              </a:rPr>
              <a:t> </a:t>
            </a:r>
            <a:r>
              <a:rPr sz="1650" spc="0" baseline="10541" dirty="0" smtClean="0">
                <a:latin typeface="Arial"/>
                <a:cs typeface="Arial"/>
              </a:rPr>
              <a:t>–</a:t>
            </a:r>
            <a:r>
              <a:rPr sz="1650" spc="-11" baseline="10541" dirty="0" smtClean="0">
                <a:latin typeface="Arial"/>
                <a:cs typeface="Arial"/>
              </a:rPr>
              <a:t> </a:t>
            </a:r>
            <a:r>
              <a:rPr sz="1650" spc="0" baseline="10541" dirty="0" smtClean="0">
                <a:latin typeface="Arial"/>
                <a:cs typeface="Arial"/>
              </a:rPr>
              <a:t>V</a:t>
            </a:r>
            <a:r>
              <a:rPr sz="1050" spc="9" baseline="-4141" dirty="0" smtClean="0">
                <a:latin typeface="Arial"/>
                <a:cs typeface="Arial"/>
              </a:rPr>
              <a:t>T</a:t>
            </a:r>
            <a:r>
              <a:rPr sz="1050" spc="0" baseline="-4141" dirty="0" smtClean="0">
                <a:latin typeface="Arial"/>
                <a:cs typeface="Arial"/>
              </a:rPr>
              <a:t>n</a:t>
            </a:r>
            <a:r>
              <a:rPr sz="1050" spc="134" baseline="-4141" dirty="0" smtClean="0">
                <a:latin typeface="Arial"/>
                <a:cs typeface="Arial"/>
              </a:rPr>
              <a:t> </a:t>
            </a:r>
            <a:r>
              <a:rPr sz="1650" spc="0" baseline="10541" dirty="0" smtClean="0">
                <a:latin typeface="Arial"/>
                <a:cs typeface="Arial"/>
              </a:rPr>
              <a:t>–</a:t>
            </a:r>
            <a:r>
              <a:rPr sz="1650" spc="-6" baseline="10541" dirty="0" smtClean="0">
                <a:latin typeface="Arial"/>
                <a:cs typeface="Arial"/>
              </a:rPr>
              <a:t> </a:t>
            </a:r>
            <a:r>
              <a:rPr sz="1650" spc="0" baseline="10541" dirty="0" smtClean="0">
                <a:latin typeface="Arial"/>
                <a:cs typeface="Arial"/>
              </a:rPr>
              <a:t>V</a:t>
            </a:r>
            <a:r>
              <a:rPr sz="1050" spc="0" baseline="-4141" dirty="0" smtClean="0">
                <a:latin typeface="Arial"/>
                <a:cs typeface="Arial"/>
              </a:rPr>
              <a:t>DSA</a:t>
            </a:r>
            <a:r>
              <a:rPr sz="1050" spc="9" baseline="-4141" dirty="0" smtClean="0">
                <a:latin typeface="Arial"/>
                <a:cs typeface="Arial"/>
              </a:rPr>
              <a:t>T</a:t>
            </a:r>
            <a:r>
              <a:rPr sz="1050" spc="0" baseline="-4141" dirty="0" smtClean="0">
                <a:latin typeface="Arial"/>
                <a:cs typeface="Arial"/>
              </a:rPr>
              <a:t>n</a:t>
            </a:r>
            <a:r>
              <a:rPr sz="1650" spc="0" baseline="10541" dirty="0" smtClean="0">
                <a:latin typeface="Arial"/>
                <a:cs typeface="Arial"/>
              </a:rPr>
              <a:t>/2)</a:t>
            </a:r>
            <a:r>
              <a:rPr sz="1650" spc="59" baseline="10541" dirty="0" smtClean="0">
                <a:latin typeface="Arial"/>
                <a:cs typeface="Arial"/>
              </a:rPr>
              <a:t> </a:t>
            </a:r>
            <a:r>
              <a:rPr sz="1650" spc="0" baseline="6249" dirty="0" smtClean="0">
                <a:latin typeface="Meiryo"/>
                <a:cs typeface="Meiryo"/>
              </a:rPr>
              <a:t>≈</a:t>
            </a:r>
            <a:r>
              <a:rPr sz="1650" spc="44" baseline="6249" dirty="0" smtClean="0">
                <a:latin typeface="Meiryo"/>
                <a:cs typeface="Meiryo"/>
              </a:rPr>
              <a:t> </a:t>
            </a:r>
            <a:r>
              <a:rPr sz="1650" spc="4" baseline="10541" dirty="0" smtClean="0">
                <a:latin typeface="Arial"/>
                <a:cs typeface="Arial"/>
              </a:rPr>
              <a:t>k’</a:t>
            </a:r>
            <a:r>
              <a:rPr sz="1050" spc="0" baseline="-4141" dirty="0" smtClean="0">
                <a:latin typeface="Arial"/>
                <a:cs typeface="Arial"/>
              </a:rPr>
              <a:t>n</a:t>
            </a:r>
            <a:r>
              <a:rPr sz="1650" spc="0" baseline="10541" dirty="0" smtClean="0">
                <a:latin typeface="Arial"/>
                <a:cs typeface="Arial"/>
              </a:rPr>
              <a:t>(W/L)</a:t>
            </a:r>
            <a:r>
              <a:rPr sz="1050" spc="0" baseline="-4141" dirty="0" smtClean="0">
                <a:latin typeface="Arial"/>
                <a:cs typeface="Arial"/>
              </a:rPr>
              <a:t>n</a:t>
            </a:r>
            <a:r>
              <a:rPr sz="1650" spc="0" baseline="10541" dirty="0" smtClean="0">
                <a:latin typeface="Arial"/>
                <a:cs typeface="Arial"/>
              </a:rPr>
              <a:t>V</a:t>
            </a:r>
            <a:r>
              <a:rPr sz="1050" spc="0" baseline="-4141" dirty="0" smtClean="0">
                <a:latin typeface="Arial"/>
                <a:cs typeface="Arial"/>
              </a:rPr>
              <a:t>DSA</a:t>
            </a:r>
            <a:r>
              <a:rPr sz="1050" spc="9" baseline="-4141" dirty="0" smtClean="0">
                <a:latin typeface="Arial"/>
                <a:cs typeface="Arial"/>
              </a:rPr>
              <a:t>T</a:t>
            </a:r>
            <a:r>
              <a:rPr sz="1050" spc="0" baseline="-4141" dirty="0" smtClean="0">
                <a:latin typeface="Arial"/>
                <a:cs typeface="Arial"/>
              </a:rPr>
              <a:t>n</a:t>
            </a:r>
            <a:r>
              <a:rPr sz="1650" spc="0" baseline="10541" dirty="0" smtClean="0">
                <a:latin typeface="Arial"/>
                <a:cs typeface="Arial"/>
              </a:rPr>
              <a:t>V</a:t>
            </a:r>
            <a:r>
              <a:rPr sz="1050" spc="0" baseline="-4141" dirty="0" smtClean="0">
                <a:latin typeface="Arial"/>
                <a:cs typeface="Arial"/>
              </a:rPr>
              <a:t>DD</a:t>
            </a:r>
            <a:r>
              <a:rPr sz="1650" spc="0" baseline="10541" dirty="0" smtClean="0">
                <a:latin typeface="Arial"/>
                <a:cs typeface="Arial"/>
              </a:rPr>
              <a:t>.</a:t>
            </a:r>
            <a:r>
              <a:rPr sz="1650" spc="102" baseline="10541" dirty="0" smtClean="0">
                <a:latin typeface="Arial"/>
                <a:cs typeface="Arial"/>
              </a:rPr>
              <a:t> </a:t>
            </a:r>
            <a:r>
              <a:rPr sz="1650" spc="0" baseline="10541" dirty="0" smtClean="0">
                <a:latin typeface="Arial"/>
                <a:cs typeface="Arial"/>
              </a:rPr>
              <a:t>Since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78887" y="4421596"/>
            <a:ext cx="606155" cy="111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65"/>
              </a:lnSpc>
              <a:spcBef>
                <a:spcPts val="68"/>
              </a:spcBef>
            </a:pPr>
            <a:r>
              <a:rPr sz="1500" u="sng" spc="0" baseline="8696" dirty="0" smtClean="0">
                <a:latin typeface="Times New Roman"/>
                <a:cs typeface="Times New Roman"/>
              </a:rPr>
              <a:t>3</a:t>
            </a:r>
            <a:r>
              <a:rPr sz="1500" spc="8" baseline="8696" dirty="0" smtClean="0">
                <a:latin typeface="Times New Roman"/>
                <a:cs typeface="Times New Roman"/>
              </a:rPr>
              <a:t> </a:t>
            </a:r>
            <a:r>
              <a:rPr sz="1500" i="1" u="sng" spc="-45" baseline="2898" dirty="0" smtClean="0">
                <a:latin typeface="Times New Roman"/>
                <a:cs typeface="Times New Roman"/>
              </a:rPr>
              <a:t> </a:t>
            </a:r>
            <a:r>
              <a:rPr sz="1500" i="1" u="sng" spc="0" baseline="2898" dirty="0" smtClean="0">
                <a:latin typeface="Times New Roman"/>
                <a:cs typeface="Times New Roman"/>
              </a:rPr>
              <a:t>V</a:t>
            </a:r>
            <a:r>
              <a:rPr sz="1500" i="1" u="sng" spc="-39" baseline="2898" dirty="0" smtClean="0">
                <a:latin typeface="Times New Roman"/>
                <a:cs typeface="Times New Roman"/>
              </a:rPr>
              <a:t> </a:t>
            </a:r>
            <a:r>
              <a:rPr sz="975" i="1" u="sng" spc="0" baseline="-4459" dirty="0" smtClean="0">
                <a:latin typeface="Times New Roman"/>
                <a:cs typeface="Times New Roman"/>
              </a:rPr>
              <a:t>DD  </a:t>
            </a:r>
            <a:r>
              <a:rPr sz="975" i="1" spc="-39" baseline="-4459" dirty="0" smtClean="0">
                <a:latin typeface="Times New Roman"/>
                <a:cs typeface="Times New Roman"/>
              </a:rPr>
              <a:t> </a:t>
            </a:r>
            <a:r>
              <a:rPr sz="1500" spc="0" baseline="3437" dirty="0" smtClean="0">
                <a:latin typeface="Meiryo"/>
                <a:cs typeface="Meiryo"/>
              </a:rPr>
              <a:t>⎛</a:t>
            </a:r>
            <a:endParaRPr sz="1000">
              <a:latin typeface="Meiryo"/>
              <a:cs typeface="Meiry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151305" y="4421680"/>
            <a:ext cx="133525" cy="2195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45"/>
              </a:lnSpc>
              <a:spcBef>
                <a:spcPts val="57"/>
              </a:spcBef>
            </a:pPr>
            <a:r>
              <a:rPr sz="1000" u="sng" spc="0" dirty="0" smtClean="0"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57"/>
              </a:spcBef>
            </a:pPr>
            <a:r>
              <a:rPr sz="1000" spc="0" dirty="0" smtClean="0"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48395" y="4425744"/>
            <a:ext cx="115172" cy="1002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500" spc="0" baseline="1718" dirty="0" smtClean="0">
                <a:latin typeface="Meiryo"/>
                <a:cs typeface="Meiryo"/>
              </a:rPr>
              <a:t>⎞</a:t>
            </a:r>
            <a:endParaRPr sz="1000">
              <a:latin typeface="Meiryo"/>
              <a:cs typeface="Meiryo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59008" y="4469718"/>
            <a:ext cx="480827" cy="1809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 algn="r">
              <a:lnSpc>
                <a:spcPts val="1290"/>
              </a:lnSpc>
              <a:spcBef>
                <a:spcPts val="64"/>
              </a:spcBef>
            </a:pPr>
            <a:r>
              <a:rPr sz="1575" baseline="1636" dirty="0" smtClean="0">
                <a:latin typeface="Meiryo"/>
                <a:cs typeface="Meiryo"/>
              </a:rPr>
              <a:t>λ</a:t>
            </a:r>
            <a:r>
              <a:rPr sz="1575" spc="-264" baseline="1636" dirty="0" smtClean="0">
                <a:latin typeface="Meiryo"/>
                <a:cs typeface="Meiryo"/>
              </a:rPr>
              <a:t> </a:t>
            </a:r>
            <a:r>
              <a:rPr sz="1500" i="1" spc="0" baseline="-5797" dirty="0" smtClean="0">
                <a:latin typeface="Times New Roman"/>
                <a:cs typeface="Times New Roman"/>
              </a:rPr>
              <a:t>V</a:t>
            </a:r>
            <a:r>
              <a:rPr sz="1500" i="1" spc="-36" baseline="-5797" dirty="0" smtClean="0">
                <a:latin typeface="Times New Roman"/>
                <a:cs typeface="Times New Roman"/>
              </a:rPr>
              <a:t> </a:t>
            </a:r>
            <a:r>
              <a:rPr sz="975" i="1" spc="0" baseline="-13379" dirty="0" smtClean="0">
                <a:latin typeface="Times New Roman"/>
                <a:cs typeface="Times New Roman"/>
              </a:rPr>
              <a:t>DD</a:t>
            </a:r>
            <a:r>
              <a:rPr sz="975" i="1" spc="-54" baseline="-13379" dirty="0" smtClean="0">
                <a:latin typeface="Times New Roman"/>
                <a:cs typeface="Times New Roman"/>
              </a:rPr>
              <a:t> </a:t>
            </a:r>
            <a:r>
              <a:rPr sz="1500" spc="0" baseline="-1718" dirty="0" smtClean="0">
                <a:latin typeface="Meiryo"/>
                <a:cs typeface="Meiryo"/>
              </a:rPr>
              <a:t>⎟</a:t>
            </a:r>
            <a:endParaRPr sz="1000">
              <a:latin typeface="Meiryo"/>
              <a:cs typeface="Meiryo"/>
            </a:endParaRPr>
          </a:p>
          <a:p>
            <a:pPr marR="12700" algn="r">
              <a:lnSpc>
                <a:spcPts val="930"/>
              </a:lnSpc>
            </a:pPr>
            <a:r>
              <a:rPr sz="1500" spc="0" baseline="3437" dirty="0" smtClean="0">
                <a:latin typeface="Meiryo"/>
                <a:cs typeface="Meiryo"/>
              </a:rPr>
              <a:t>⎠</a:t>
            </a:r>
            <a:endParaRPr sz="1000">
              <a:latin typeface="Meiryo"/>
              <a:cs typeface="Meiry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003251" y="4473621"/>
            <a:ext cx="384220" cy="112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85"/>
              </a:lnSpc>
              <a:spcBef>
                <a:spcPts val="69"/>
              </a:spcBef>
            </a:pPr>
            <a:r>
              <a:rPr sz="1000" i="1" spc="29" dirty="0" smtClean="0">
                <a:latin typeface="Times New Roman"/>
                <a:cs typeface="Times New Roman"/>
              </a:rPr>
              <a:t>R</a:t>
            </a:r>
            <a:r>
              <a:rPr sz="975" i="1" spc="0" baseline="-4459" dirty="0" smtClean="0">
                <a:latin typeface="Times New Roman"/>
                <a:cs typeface="Times New Roman"/>
              </a:rPr>
              <a:t>on</a:t>
            </a:r>
            <a:r>
              <a:rPr sz="975" i="1" spc="98" baseline="-4459" dirty="0" smtClean="0">
                <a:latin typeface="Times New Roman"/>
                <a:cs typeface="Times New Roman"/>
              </a:rPr>
              <a:t> </a:t>
            </a:r>
            <a:r>
              <a:rPr sz="1500" spc="0" baseline="5156" dirty="0" smtClean="0">
                <a:latin typeface="Meiryo"/>
                <a:cs typeface="Meiryo"/>
              </a:rPr>
              <a:t>≈</a:t>
            </a:r>
            <a:endParaRPr sz="1000">
              <a:latin typeface="Meiryo"/>
              <a:cs typeface="Meiryo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66801" y="4473622"/>
            <a:ext cx="299416" cy="106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05"/>
              </a:lnSpc>
              <a:spcBef>
                <a:spcPts val="65"/>
              </a:spcBef>
            </a:pPr>
            <a:r>
              <a:rPr sz="1000" spc="4" dirty="0" smtClean="0">
                <a:latin typeface="Meiryo"/>
                <a:cs typeface="Meiryo"/>
              </a:rPr>
              <a:t>⎜</a:t>
            </a:r>
            <a:r>
              <a:rPr sz="1500" spc="0" baseline="5797" dirty="0" smtClean="0">
                <a:latin typeface="Times New Roman"/>
                <a:cs typeface="Times New Roman"/>
              </a:rPr>
              <a:t>1</a:t>
            </a:r>
            <a:r>
              <a:rPr sz="1500" spc="-150" baseline="5797" dirty="0" smtClean="0">
                <a:latin typeface="Times New Roman"/>
                <a:cs typeface="Times New Roman"/>
              </a:rPr>
              <a:t> </a:t>
            </a:r>
            <a:r>
              <a:rPr sz="1500" spc="0" baseline="3437" dirty="0" smtClean="0">
                <a:latin typeface="Meiryo"/>
                <a:cs typeface="Meiryo"/>
              </a:rPr>
              <a:t>−</a:t>
            </a:r>
            <a:endParaRPr sz="1000">
              <a:latin typeface="Meiryo"/>
              <a:cs typeface="Meiry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78887" y="4540868"/>
            <a:ext cx="606274" cy="1115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70"/>
              </a:lnSpc>
              <a:spcBef>
                <a:spcPts val="68"/>
              </a:spcBef>
            </a:pPr>
            <a:r>
              <a:rPr sz="1500" spc="0" baseline="8696" dirty="0" smtClean="0">
                <a:latin typeface="Times New Roman"/>
                <a:cs typeface="Times New Roman"/>
              </a:rPr>
              <a:t>4</a:t>
            </a:r>
            <a:r>
              <a:rPr sz="1500" spc="94" baseline="8696" dirty="0" smtClean="0">
                <a:latin typeface="Times New Roman"/>
                <a:cs typeface="Times New Roman"/>
              </a:rPr>
              <a:t> </a:t>
            </a:r>
            <a:r>
              <a:rPr sz="1500" i="1" spc="0" baseline="2898" dirty="0" smtClean="0">
                <a:latin typeface="Times New Roman"/>
                <a:cs typeface="Times New Roman"/>
              </a:rPr>
              <a:t>I</a:t>
            </a:r>
            <a:r>
              <a:rPr sz="1500" i="1" spc="-84" baseline="2898" dirty="0" smtClean="0">
                <a:latin typeface="Times New Roman"/>
                <a:cs typeface="Times New Roman"/>
              </a:rPr>
              <a:t> </a:t>
            </a:r>
            <a:r>
              <a:rPr sz="975" i="1" spc="0" baseline="-4459" dirty="0" smtClean="0">
                <a:latin typeface="Times New Roman"/>
                <a:cs typeface="Times New Roman"/>
              </a:rPr>
              <a:t>DSAT</a:t>
            </a:r>
            <a:r>
              <a:rPr sz="975" i="1" spc="122" baseline="-4459" dirty="0" smtClean="0">
                <a:latin typeface="Times New Roman"/>
                <a:cs typeface="Times New Roman"/>
              </a:rPr>
              <a:t> </a:t>
            </a:r>
            <a:r>
              <a:rPr sz="1500" spc="0" baseline="1718" dirty="0" smtClean="0">
                <a:latin typeface="Meiryo"/>
                <a:cs typeface="Meiryo"/>
              </a:rPr>
              <a:t>⎝</a:t>
            </a:r>
            <a:endParaRPr sz="1000">
              <a:latin typeface="Meiryo"/>
              <a:cs typeface="Meiryo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48591" y="4691472"/>
            <a:ext cx="731713" cy="10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therefore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52812" y="4809782"/>
            <a:ext cx="1791152" cy="153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85"/>
              </a:lnSpc>
              <a:spcBef>
                <a:spcPts val="94"/>
              </a:spcBef>
            </a:pPr>
            <a:r>
              <a:rPr sz="1500" spc="0" baseline="-3437" dirty="0" smtClean="0">
                <a:latin typeface="Meiryo"/>
                <a:cs typeface="Meiryo"/>
              </a:rPr>
              <a:t>≈</a:t>
            </a:r>
            <a:r>
              <a:rPr sz="1500" spc="101" baseline="-3437" dirty="0" smtClean="0">
                <a:latin typeface="Meiryo"/>
                <a:cs typeface="Meiryo"/>
              </a:rPr>
              <a:t> </a:t>
            </a:r>
            <a:r>
              <a:rPr sz="1500" u="sng" spc="0" baseline="34785" dirty="0" smtClean="0">
                <a:latin typeface="Times New Roman"/>
                <a:cs typeface="Times New Roman"/>
              </a:rPr>
              <a:t>3</a:t>
            </a:r>
            <a:r>
              <a:rPr sz="1500" spc="1" baseline="34785" dirty="0" smtClean="0">
                <a:latin typeface="Times New Roman"/>
                <a:cs typeface="Times New Roman"/>
              </a:rPr>
              <a:t> </a:t>
            </a:r>
            <a:r>
              <a:rPr sz="1500" u="sng" spc="0" baseline="34785" dirty="0" smtClean="0">
                <a:latin typeface="Times New Roman"/>
                <a:cs typeface="Times New Roman"/>
              </a:rPr>
              <a:t>          </a:t>
            </a:r>
            <a:r>
              <a:rPr sz="1500" u="sng" spc="146" baseline="34785" dirty="0" smtClean="0">
                <a:latin typeface="Times New Roman"/>
                <a:cs typeface="Times New Roman"/>
              </a:rPr>
              <a:t> </a:t>
            </a:r>
            <a:r>
              <a:rPr sz="1500" u="sng" spc="0" baseline="34785" dirty="0" smtClean="0">
                <a:latin typeface="Times New Roman"/>
                <a:cs typeface="Times New Roman"/>
              </a:rPr>
              <a:t>1           </a:t>
            </a:r>
            <a:r>
              <a:rPr sz="1500" u="sng" spc="22" baseline="34785" dirty="0" smtClean="0">
                <a:latin typeface="Times New Roman"/>
                <a:cs typeface="Times New Roman"/>
              </a:rPr>
              <a:t> </a:t>
            </a:r>
            <a:r>
              <a:rPr sz="1500" spc="-209" baseline="34785" dirty="0" smtClean="0">
                <a:latin typeface="Times New Roman"/>
                <a:cs typeface="Times New Roman"/>
              </a:rPr>
              <a:t> </a:t>
            </a:r>
            <a:r>
              <a:rPr sz="1500" spc="4" baseline="17186" dirty="0" smtClean="0">
                <a:latin typeface="Meiryo"/>
                <a:cs typeface="Meiryo"/>
              </a:rPr>
              <a:t>⎛</a:t>
            </a:r>
            <a:r>
              <a:rPr sz="1500" spc="0" baseline="-5797" dirty="0" smtClean="0">
                <a:latin typeface="Times New Roman"/>
                <a:cs typeface="Times New Roman"/>
              </a:rPr>
              <a:t>1</a:t>
            </a:r>
            <a:r>
              <a:rPr sz="1500" spc="-150" baseline="-5797" dirty="0" smtClean="0">
                <a:latin typeface="Times New Roman"/>
                <a:cs typeface="Times New Roman"/>
              </a:rPr>
              <a:t> </a:t>
            </a:r>
            <a:r>
              <a:rPr sz="1500" spc="0" baseline="-3437" dirty="0" smtClean="0">
                <a:latin typeface="Meiryo"/>
                <a:cs typeface="Meiryo"/>
              </a:rPr>
              <a:t>−</a:t>
            </a:r>
            <a:r>
              <a:rPr sz="1500" spc="101" baseline="-3437" dirty="0" smtClean="0">
                <a:latin typeface="Meiryo"/>
                <a:cs typeface="Meiryo"/>
              </a:rPr>
              <a:t> </a:t>
            </a:r>
            <a:r>
              <a:rPr sz="1500" u="sng" spc="0" baseline="34785" dirty="0" smtClean="0">
                <a:latin typeface="Times New Roman"/>
                <a:cs typeface="Times New Roman"/>
              </a:rPr>
              <a:t>5</a:t>
            </a:r>
            <a:r>
              <a:rPr sz="1500" spc="-49" baseline="34785" dirty="0" smtClean="0">
                <a:latin typeface="Times New Roman"/>
                <a:cs typeface="Times New Roman"/>
              </a:rPr>
              <a:t> </a:t>
            </a:r>
            <a:r>
              <a:rPr sz="1575" spc="0" baseline="-3273" dirty="0" smtClean="0">
                <a:latin typeface="Meiryo"/>
                <a:cs typeface="Meiryo"/>
              </a:rPr>
              <a:t>λ</a:t>
            </a:r>
            <a:endParaRPr sz="1050">
              <a:latin typeface="Meiryo"/>
              <a:cs typeface="Meiry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77057" y="4813815"/>
            <a:ext cx="115094" cy="1002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500" spc="0" baseline="1718" dirty="0" smtClean="0">
                <a:latin typeface="Meiryo"/>
                <a:cs typeface="Meiryo"/>
              </a:rPr>
              <a:t>⎞</a:t>
            </a:r>
            <a:endParaRPr sz="1000">
              <a:latin typeface="Meiryo"/>
              <a:cs typeface="Meiry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95559" y="4867605"/>
            <a:ext cx="115094" cy="1002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500" spc="0" baseline="1718" dirty="0" smtClean="0">
                <a:latin typeface="Meiryo"/>
                <a:cs typeface="Meiryo"/>
              </a:rPr>
              <a:t>⎜</a:t>
            </a:r>
            <a:endParaRPr sz="1000">
              <a:latin typeface="Meiryo"/>
              <a:cs typeface="Meiry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88879" y="4867521"/>
            <a:ext cx="379562" cy="1706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 algn="r">
              <a:lnSpc>
                <a:spcPts val="1165"/>
              </a:lnSpc>
              <a:spcBef>
                <a:spcPts val="58"/>
              </a:spcBef>
            </a:pPr>
            <a:r>
              <a:rPr sz="1500" i="1" spc="0" baseline="-2898" dirty="0" smtClean="0">
                <a:latin typeface="Times New Roman"/>
                <a:cs typeface="Times New Roman"/>
              </a:rPr>
              <a:t>V</a:t>
            </a:r>
            <a:r>
              <a:rPr sz="1500" i="1" spc="-41" baseline="-2898" dirty="0" smtClean="0">
                <a:latin typeface="Times New Roman"/>
                <a:cs typeface="Times New Roman"/>
              </a:rPr>
              <a:t> </a:t>
            </a:r>
            <a:r>
              <a:rPr sz="975" i="1" spc="0" baseline="-13379" dirty="0" smtClean="0">
                <a:latin typeface="Times New Roman"/>
                <a:cs typeface="Times New Roman"/>
              </a:rPr>
              <a:t>DD</a:t>
            </a:r>
            <a:r>
              <a:rPr sz="975" i="1" spc="-50" baseline="-13379" dirty="0" smtClean="0">
                <a:latin typeface="Times New Roman"/>
                <a:cs typeface="Times New Roman"/>
              </a:rPr>
              <a:t> </a:t>
            </a:r>
            <a:r>
              <a:rPr sz="1000" spc="0" dirty="0" smtClean="0">
                <a:latin typeface="Meiryo"/>
                <a:cs typeface="Meiryo"/>
              </a:rPr>
              <a:t>⎟</a:t>
            </a:r>
            <a:endParaRPr sz="1000">
              <a:latin typeface="Meiryo"/>
              <a:cs typeface="Meiryo"/>
            </a:endParaRPr>
          </a:p>
          <a:p>
            <a:pPr marR="12700" algn="r">
              <a:lnSpc>
                <a:spcPts val="930"/>
              </a:lnSpc>
            </a:pPr>
            <a:r>
              <a:rPr sz="1500" spc="0" baseline="3437" dirty="0" smtClean="0">
                <a:latin typeface="Meiryo"/>
                <a:cs typeface="Meiryo"/>
              </a:rPr>
              <a:t>⎠</a:t>
            </a:r>
            <a:endParaRPr sz="1000">
              <a:latin typeface="Meiryo"/>
              <a:cs typeface="Meiry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13320" y="4874380"/>
            <a:ext cx="256466" cy="1002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49"/>
              </a:lnSpc>
              <a:spcBef>
                <a:spcPts val="5"/>
              </a:spcBef>
            </a:pPr>
            <a:r>
              <a:rPr sz="1500" i="1" spc="29" baseline="2898" dirty="0" smtClean="0">
                <a:latin typeface="Times New Roman"/>
                <a:cs typeface="Times New Roman"/>
              </a:rPr>
              <a:t>R</a:t>
            </a:r>
            <a:r>
              <a:rPr sz="650" i="1" spc="0" dirty="0" smtClean="0">
                <a:latin typeface="Times New Roman"/>
                <a:cs typeface="Times New Roman"/>
              </a:rPr>
              <a:t>on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66166" y="4925149"/>
            <a:ext cx="377686" cy="1042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80"/>
              </a:lnSpc>
              <a:spcBef>
                <a:spcPts val="64"/>
              </a:spcBef>
            </a:pPr>
            <a:r>
              <a:rPr sz="1500" baseline="1718" dirty="0" smtClean="0">
                <a:latin typeface="Meiryo"/>
                <a:cs typeface="Meiryo"/>
              </a:rPr>
              <a:t>⎛</a:t>
            </a:r>
            <a:r>
              <a:rPr sz="1500" spc="-219" baseline="1718" dirty="0" smtClean="0">
                <a:latin typeface="Meiryo"/>
                <a:cs typeface="Meiryo"/>
              </a:rPr>
              <a:t> </a:t>
            </a:r>
            <a:r>
              <a:rPr sz="1500" i="1" u="sng" spc="0" baseline="5797" dirty="0" smtClean="0">
                <a:latin typeface="Times New Roman"/>
                <a:cs typeface="Times New Roman"/>
              </a:rPr>
              <a:t>W</a:t>
            </a:r>
            <a:r>
              <a:rPr sz="1500" i="1" spc="104" baseline="5797" dirty="0" smtClean="0">
                <a:latin typeface="Times New Roman"/>
                <a:cs typeface="Times New Roman"/>
              </a:rPr>
              <a:t> </a:t>
            </a:r>
            <a:r>
              <a:rPr sz="1500" spc="0" baseline="1718" dirty="0" smtClean="0">
                <a:latin typeface="Meiryo"/>
                <a:cs typeface="Meiryo"/>
              </a:rPr>
              <a:t>⎞</a:t>
            </a:r>
            <a:endParaRPr sz="1000">
              <a:latin typeface="Meiryo"/>
              <a:cs typeface="Meiry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89218" y="4928523"/>
            <a:ext cx="133430" cy="1002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45"/>
              </a:lnSpc>
              <a:spcBef>
                <a:spcPts val="57"/>
              </a:spcBef>
            </a:pPr>
            <a:r>
              <a:rPr sz="1000" spc="0" dirty="0" smtClean="0">
                <a:latin typeface="Times New Roman"/>
                <a:cs typeface="Times New Roman"/>
              </a:rPr>
              <a:t>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80076" y="4928523"/>
            <a:ext cx="133430" cy="1002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45"/>
              </a:lnSpc>
              <a:spcBef>
                <a:spcPts val="57"/>
              </a:spcBef>
            </a:pPr>
            <a:r>
              <a:rPr sz="1000" spc="0" dirty="0" smtClean="0"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95559" y="4938010"/>
            <a:ext cx="115094" cy="1002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500" spc="0" baseline="1718" dirty="0" smtClean="0">
                <a:latin typeface="Meiryo"/>
                <a:cs typeface="Meiryo"/>
              </a:rPr>
              <a:t>⎝</a:t>
            </a:r>
            <a:endParaRPr sz="1000">
              <a:latin typeface="Meiryo"/>
              <a:cs typeface="Meiry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98062" y="4969704"/>
            <a:ext cx="48790" cy="69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0"/>
              </a:spcBef>
            </a:pPr>
            <a:r>
              <a:rPr sz="650" spc="0" dirty="0" smtClean="0">
                <a:latin typeface="Times New Roman"/>
                <a:cs typeface="Times New Roman"/>
              </a:rPr>
              <a:t>'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14086" y="4982989"/>
            <a:ext cx="1021751" cy="1586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75"/>
              </a:lnSpc>
              <a:spcBef>
                <a:spcPts val="93"/>
              </a:spcBef>
            </a:pPr>
            <a:r>
              <a:rPr sz="1500" i="1" baseline="28987" dirty="0" smtClean="0">
                <a:latin typeface="Times New Roman"/>
                <a:cs typeface="Times New Roman"/>
              </a:rPr>
              <a:t>k</a:t>
            </a:r>
            <a:r>
              <a:rPr sz="1500" i="1" spc="-150" baseline="28987" dirty="0" smtClean="0">
                <a:latin typeface="Times New Roman"/>
                <a:cs typeface="Times New Roman"/>
              </a:rPr>
              <a:t> </a:t>
            </a:r>
            <a:r>
              <a:rPr sz="975" i="1" spc="0" baseline="40137" dirty="0" smtClean="0">
                <a:latin typeface="Times New Roman"/>
                <a:cs typeface="Times New Roman"/>
              </a:rPr>
              <a:t>n</a:t>
            </a:r>
            <a:r>
              <a:rPr sz="975" i="1" spc="-59" baseline="40137" dirty="0" smtClean="0">
                <a:latin typeface="Times New Roman"/>
                <a:cs typeface="Times New Roman"/>
              </a:rPr>
              <a:t> </a:t>
            </a:r>
            <a:r>
              <a:rPr sz="1500" spc="0" baseline="18905" dirty="0" smtClean="0">
                <a:latin typeface="Meiryo"/>
                <a:cs typeface="Meiryo"/>
              </a:rPr>
              <a:t>⎜ </a:t>
            </a:r>
            <a:r>
              <a:rPr sz="1500" spc="124" baseline="18905" dirty="0" smtClean="0">
                <a:latin typeface="Meiryo"/>
                <a:cs typeface="Meiryo"/>
              </a:rPr>
              <a:t> </a:t>
            </a:r>
            <a:r>
              <a:rPr sz="1500" i="1" spc="0" baseline="-8696" dirty="0" smtClean="0">
                <a:latin typeface="Times New Roman"/>
                <a:cs typeface="Times New Roman"/>
              </a:rPr>
              <a:t>L</a:t>
            </a:r>
            <a:r>
              <a:rPr sz="1500" i="1" spc="111" baseline="-8696" dirty="0" smtClean="0">
                <a:latin typeface="Times New Roman"/>
                <a:cs typeface="Times New Roman"/>
              </a:rPr>
              <a:t> </a:t>
            </a:r>
            <a:r>
              <a:rPr sz="1500" spc="0" baseline="18905" dirty="0" smtClean="0">
                <a:latin typeface="Meiryo"/>
                <a:cs typeface="Meiryo"/>
              </a:rPr>
              <a:t>⎟ </a:t>
            </a:r>
            <a:r>
              <a:rPr sz="1500" spc="124" baseline="18905" dirty="0" smtClean="0">
                <a:latin typeface="Meiryo"/>
                <a:cs typeface="Meiryo"/>
              </a:rPr>
              <a:t> </a:t>
            </a:r>
            <a:r>
              <a:rPr sz="1500" i="1" spc="0" baseline="28987" dirty="0" smtClean="0">
                <a:latin typeface="Times New Roman"/>
                <a:cs typeface="Times New Roman"/>
              </a:rPr>
              <a:t>V</a:t>
            </a:r>
            <a:r>
              <a:rPr sz="1500" i="1" spc="-36" baseline="28987" dirty="0" smtClean="0">
                <a:latin typeface="Times New Roman"/>
                <a:cs typeface="Times New Roman"/>
              </a:rPr>
              <a:t> </a:t>
            </a:r>
            <a:r>
              <a:rPr sz="975" i="1" spc="0" baseline="40137" dirty="0" smtClean="0">
                <a:latin typeface="Times New Roman"/>
                <a:cs typeface="Times New Roman"/>
              </a:rPr>
              <a:t>DSATn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52813" y="5050877"/>
            <a:ext cx="1272386" cy="2716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1579" marR="364462" algn="ctr">
              <a:lnSpc>
                <a:spcPts val="1385"/>
              </a:lnSpc>
              <a:spcBef>
                <a:spcPts val="69"/>
              </a:spcBef>
            </a:pPr>
            <a:r>
              <a:rPr sz="1500" spc="0" baseline="5156" dirty="0" smtClean="0">
                <a:latin typeface="Meiryo"/>
                <a:cs typeface="Meiryo"/>
              </a:rPr>
              <a:t>⎝        </a:t>
            </a:r>
            <a:r>
              <a:rPr sz="1500" spc="116" baseline="5156" dirty="0" smtClean="0">
                <a:latin typeface="Meiryo"/>
                <a:cs typeface="Meiryo"/>
              </a:rPr>
              <a:t> </a:t>
            </a:r>
            <a:r>
              <a:rPr sz="1500" spc="19" baseline="5156" dirty="0" smtClean="0">
                <a:latin typeface="Meiryo"/>
                <a:cs typeface="Meiryo"/>
              </a:rPr>
              <a:t>⎠</a:t>
            </a:r>
            <a:r>
              <a:rPr sz="975" i="1" spc="0" baseline="4459" dirty="0" smtClean="0">
                <a:latin typeface="Times New Roman"/>
                <a:cs typeface="Times New Roman"/>
              </a:rPr>
              <a:t>n</a:t>
            </a:r>
            <a:endParaRPr sz="650">
              <a:latin typeface="Times New Roman"/>
              <a:cs typeface="Times New Roman"/>
            </a:endParaRPr>
          </a:p>
          <a:p>
            <a:pPr algn="ctr">
              <a:lnSpc>
                <a:spcPts val="1870"/>
              </a:lnSpc>
              <a:spcBef>
                <a:spcPts val="5"/>
              </a:spcBef>
              <a:tabLst>
                <a:tab pos="990600" algn="l"/>
              </a:tabLst>
            </a:pPr>
            <a:r>
              <a:rPr sz="1500" baseline="-3437" dirty="0" smtClean="0">
                <a:latin typeface="Meiryo"/>
                <a:cs typeface="Meiryo"/>
              </a:rPr>
              <a:t>≈</a:t>
            </a:r>
            <a:r>
              <a:rPr sz="1500" spc="-14" baseline="-3437" dirty="0" smtClean="0">
                <a:latin typeface="Meiryo"/>
                <a:cs typeface="Meiryo"/>
              </a:rPr>
              <a:t> </a:t>
            </a:r>
            <a:r>
              <a:rPr sz="1500" u="sng" spc="0" baseline="31886" dirty="0" smtClean="0">
                <a:latin typeface="Times New Roman"/>
                <a:cs typeface="Times New Roman"/>
              </a:rPr>
              <a:t>3</a:t>
            </a:r>
            <a:r>
              <a:rPr sz="1500" spc="-34" baseline="31886" dirty="0" smtClean="0">
                <a:latin typeface="Times New Roman"/>
                <a:cs typeface="Times New Roman"/>
              </a:rPr>
              <a:t> </a:t>
            </a:r>
            <a:r>
              <a:rPr sz="1500" u="sng" spc="0" baseline="31886" dirty="0" smtClean="0">
                <a:latin typeface="Times New Roman"/>
                <a:cs typeface="Times New Roman"/>
              </a:rPr>
              <a:t>           </a:t>
            </a:r>
            <a:r>
              <a:rPr sz="1500" u="sng" spc="-89" baseline="31886" dirty="0" smtClean="0">
                <a:latin typeface="Times New Roman"/>
                <a:cs typeface="Times New Roman"/>
              </a:rPr>
              <a:t> </a:t>
            </a:r>
            <a:r>
              <a:rPr sz="1500" u="sng" spc="0" baseline="31886" dirty="0" smtClean="0">
                <a:latin typeface="Times New Roman"/>
                <a:cs typeface="Times New Roman"/>
              </a:rPr>
              <a:t>1 	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89060" y="5285820"/>
            <a:ext cx="657614" cy="1142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05"/>
              </a:lnSpc>
              <a:spcBef>
                <a:spcPts val="70"/>
              </a:spcBef>
            </a:pPr>
            <a:r>
              <a:rPr sz="1500" spc="0" baseline="8696" dirty="0" smtClean="0">
                <a:latin typeface="Times New Roman"/>
                <a:cs typeface="Times New Roman"/>
              </a:rPr>
              <a:t>4  </a:t>
            </a:r>
            <a:r>
              <a:rPr sz="1500" spc="109" baseline="8696" dirty="0" smtClean="0">
                <a:latin typeface="Times New Roman"/>
                <a:cs typeface="Times New Roman"/>
              </a:rPr>
              <a:t> </a:t>
            </a:r>
            <a:r>
              <a:rPr sz="975" spc="0" baseline="-4459" dirty="0" smtClean="0">
                <a:latin typeface="Times New Roman"/>
                <a:cs typeface="Times New Roman"/>
              </a:rPr>
              <a:t>'  </a:t>
            </a:r>
            <a:r>
              <a:rPr sz="1500" spc="0" baseline="5156" dirty="0" smtClean="0">
                <a:latin typeface="Meiryo"/>
                <a:cs typeface="Meiryo"/>
              </a:rPr>
              <a:t>⎛</a:t>
            </a:r>
            <a:r>
              <a:rPr sz="1500" spc="-219" baseline="5156" dirty="0" smtClean="0">
                <a:latin typeface="Meiryo"/>
                <a:cs typeface="Meiryo"/>
              </a:rPr>
              <a:t> </a:t>
            </a:r>
            <a:r>
              <a:rPr sz="1500" i="1" u="sng" spc="0" baseline="11595" dirty="0" smtClean="0">
                <a:latin typeface="Times New Roman"/>
                <a:cs typeface="Times New Roman"/>
              </a:rPr>
              <a:t>W</a:t>
            </a:r>
            <a:r>
              <a:rPr sz="1500" i="1" spc="104" baseline="11595" dirty="0" smtClean="0">
                <a:latin typeface="Times New Roman"/>
                <a:cs typeface="Times New Roman"/>
              </a:rPr>
              <a:t> </a:t>
            </a:r>
            <a:r>
              <a:rPr sz="1500" spc="0" baseline="5156" dirty="0" smtClean="0">
                <a:latin typeface="Meiryo"/>
                <a:cs typeface="Meiryo"/>
              </a:rPr>
              <a:t>⎞</a:t>
            </a:r>
            <a:endParaRPr sz="1000">
              <a:latin typeface="Meiryo"/>
              <a:cs typeface="Meiry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4244" y="5343577"/>
            <a:ext cx="1021617" cy="1587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75"/>
              </a:lnSpc>
              <a:spcBef>
                <a:spcPts val="93"/>
              </a:spcBef>
            </a:pPr>
            <a:r>
              <a:rPr sz="1500" i="1" baseline="28987" dirty="0" smtClean="0">
                <a:latin typeface="Times New Roman"/>
                <a:cs typeface="Times New Roman"/>
              </a:rPr>
              <a:t>k</a:t>
            </a:r>
            <a:r>
              <a:rPr sz="1500" i="1" spc="-150" baseline="28987" dirty="0" smtClean="0">
                <a:latin typeface="Times New Roman"/>
                <a:cs typeface="Times New Roman"/>
              </a:rPr>
              <a:t> </a:t>
            </a:r>
            <a:r>
              <a:rPr sz="975" i="1" spc="0" baseline="40137" dirty="0" smtClean="0">
                <a:latin typeface="Times New Roman"/>
                <a:cs typeface="Times New Roman"/>
              </a:rPr>
              <a:t>n</a:t>
            </a:r>
            <a:r>
              <a:rPr sz="975" i="1" spc="-59" baseline="40137" dirty="0" smtClean="0">
                <a:latin typeface="Times New Roman"/>
                <a:cs typeface="Times New Roman"/>
              </a:rPr>
              <a:t> </a:t>
            </a:r>
            <a:r>
              <a:rPr sz="1500" spc="0" baseline="18905" dirty="0" smtClean="0">
                <a:latin typeface="Meiryo"/>
                <a:cs typeface="Meiryo"/>
              </a:rPr>
              <a:t>⎜ </a:t>
            </a:r>
            <a:r>
              <a:rPr sz="1500" spc="124" baseline="18905" dirty="0" smtClean="0">
                <a:latin typeface="Meiryo"/>
                <a:cs typeface="Meiryo"/>
              </a:rPr>
              <a:t> </a:t>
            </a:r>
            <a:r>
              <a:rPr sz="1500" i="1" spc="0" baseline="-8696" dirty="0" smtClean="0">
                <a:latin typeface="Times New Roman"/>
                <a:cs typeface="Times New Roman"/>
              </a:rPr>
              <a:t>L</a:t>
            </a:r>
            <a:r>
              <a:rPr sz="1500" i="1" spc="111" baseline="-8696" dirty="0" smtClean="0">
                <a:latin typeface="Times New Roman"/>
                <a:cs typeface="Times New Roman"/>
              </a:rPr>
              <a:t> </a:t>
            </a:r>
            <a:r>
              <a:rPr sz="1500" spc="0" baseline="18905" dirty="0" smtClean="0">
                <a:latin typeface="Meiryo"/>
                <a:cs typeface="Meiryo"/>
              </a:rPr>
              <a:t>⎟ </a:t>
            </a:r>
            <a:r>
              <a:rPr sz="1500" spc="124" baseline="18905" dirty="0" smtClean="0">
                <a:latin typeface="Meiryo"/>
                <a:cs typeface="Meiryo"/>
              </a:rPr>
              <a:t> </a:t>
            </a:r>
            <a:r>
              <a:rPr sz="1500" i="1" spc="0" baseline="28987" dirty="0" smtClean="0">
                <a:latin typeface="Times New Roman"/>
                <a:cs typeface="Times New Roman"/>
              </a:rPr>
              <a:t>V</a:t>
            </a:r>
            <a:r>
              <a:rPr sz="1500" i="1" spc="-41" baseline="28987" dirty="0" smtClean="0">
                <a:latin typeface="Times New Roman"/>
                <a:cs typeface="Times New Roman"/>
              </a:rPr>
              <a:t> </a:t>
            </a:r>
            <a:r>
              <a:rPr sz="975" i="1" spc="0" baseline="40137" dirty="0" smtClean="0">
                <a:latin typeface="Times New Roman"/>
                <a:cs typeface="Times New Roman"/>
              </a:rPr>
              <a:t>DSATn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6167" y="5411465"/>
            <a:ext cx="431554" cy="1068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10"/>
              </a:lnSpc>
              <a:spcBef>
                <a:spcPts val="65"/>
              </a:spcBef>
            </a:pPr>
            <a:r>
              <a:rPr sz="1500" spc="0" baseline="3437" dirty="0" smtClean="0">
                <a:latin typeface="Meiryo"/>
                <a:cs typeface="Meiryo"/>
              </a:rPr>
              <a:t>⎝        </a:t>
            </a:r>
            <a:r>
              <a:rPr sz="1500" spc="116" baseline="3437" dirty="0" smtClean="0">
                <a:latin typeface="Meiryo"/>
                <a:cs typeface="Meiryo"/>
              </a:rPr>
              <a:t> </a:t>
            </a:r>
            <a:r>
              <a:rPr sz="1500" spc="19" baseline="3437" dirty="0" smtClean="0">
                <a:latin typeface="Meiryo"/>
                <a:cs typeface="Meiryo"/>
              </a:rPr>
              <a:t>⎠</a:t>
            </a:r>
            <a:r>
              <a:rPr sz="975" i="1" spc="0" baseline="-4459" dirty="0" smtClean="0">
                <a:latin typeface="Times New Roman"/>
                <a:cs typeface="Times New Roman"/>
              </a:rPr>
              <a:t>n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40790" y="6498892"/>
            <a:ext cx="2282665" cy="130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16747" y="4795858"/>
            <a:ext cx="447538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043322" y="4795858"/>
            <a:ext cx="447353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516747" y="5156529"/>
            <a:ext cx="447381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043164" y="5156529"/>
            <a:ext cx="447511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335558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18894" y="472404"/>
            <a:ext cx="6562661" cy="2411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8894" y="472323"/>
            <a:ext cx="6562661" cy="2411947"/>
          </a:xfrm>
          <a:custGeom>
            <a:avLst/>
            <a:gdLst/>
            <a:ahLst/>
            <a:cxnLst/>
            <a:rect l="l" t="t" r="r" b="b"/>
            <a:pathLst>
              <a:path w="5432425" h="3760851">
                <a:moveTo>
                  <a:pt x="0" y="3760851"/>
                </a:moveTo>
                <a:lnTo>
                  <a:pt x="5432425" y="3760851"/>
                </a:lnTo>
                <a:lnTo>
                  <a:pt x="5432425" y="0"/>
                </a:lnTo>
                <a:lnTo>
                  <a:pt x="0" y="0"/>
                </a:lnTo>
                <a:lnTo>
                  <a:pt x="0" y="376085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5096" y="3066586"/>
            <a:ext cx="3305514" cy="106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-4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atic</a:t>
            </a:r>
            <a:r>
              <a:rPr sz="1100" spc="-2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C</a:t>
            </a:r>
            <a:r>
              <a:rPr sz="1100" spc="-19" dirty="0" smtClean="0">
                <a:latin typeface="Arial"/>
                <a:cs typeface="Arial"/>
              </a:rPr>
              <a:t>M</a:t>
            </a:r>
            <a:r>
              <a:rPr sz="1100" spc="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-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ost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y</a:t>
            </a:r>
            <a:r>
              <a:rPr sz="1100" spc="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us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 l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g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9" dirty="0" smtClean="0">
                <a:latin typeface="Arial"/>
                <a:cs typeface="Arial"/>
              </a:rPr>
              <a:t>y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8528" y="5993908"/>
            <a:ext cx="2282665" cy="130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8894" y="472323"/>
            <a:ext cx="6562661" cy="2411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83273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18894" y="472404"/>
            <a:ext cx="6562661" cy="2411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8894" y="472323"/>
            <a:ext cx="6562661" cy="2411947"/>
          </a:xfrm>
          <a:custGeom>
            <a:avLst/>
            <a:gdLst/>
            <a:ahLst/>
            <a:cxnLst/>
            <a:rect l="l" t="t" r="r" b="b"/>
            <a:pathLst>
              <a:path w="5432425" h="3760851">
                <a:moveTo>
                  <a:pt x="0" y="3760851"/>
                </a:moveTo>
                <a:lnTo>
                  <a:pt x="5432425" y="3760851"/>
                </a:lnTo>
                <a:lnTo>
                  <a:pt x="5432425" y="0"/>
                </a:lnTo>
                <a:lnTo>
                  <a:pt x="0" y="0"/>
                </a:lnTo>
                <a:lnTo>
                  <a:pt x="0" y="376085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75096" y="3066585"/>
            <a:ext cx="5859911" cy="2029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9"/>
              </a:spcBef>
            </a:pPr>
            <a:r>
              <a:rPr sz="1100" spc="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ne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nl</a:t>
            </a:r>
            <a:r>
              <a:rPr sz="1100" spc="0" dirty="0" smtClean="0">
                <a:latin typeface="Arial"/>
                <a:cs typeface="Arial"/>
              </a:rPr>
              <a:t>y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one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or</a:t>
            </a:r>
            <a:r>
              <a:rPr sz="1100" spc="14" dirty="0" smtClean="0">
                <a:latin typeface="Arial"/>
                <a:cs typeface="Arial"/>
              </a:rPr>
              <a:t>k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(</a:t>
            </a:r>
            <a:r>
              <a:rPr sz="1100" spc="-4" dirty="0" smtClean="0">
                <a:latin typeface="Arial"/>
                <a:cs typeface="Arial"/>
              </a:rPr>
              <a:t>PU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PDN</a:t>
            </a:r>
            <a:r>
              <a:rPr sz="1100" spc="0" dirty="0" smtClean="0">
                <a:latin typeface="Arial"/>
                <a:cs typeface="Arial"/>
              </a:rPr>
              <a:t>)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14" dirty="0" smtClean="0">
                <a:latin typeface="Arial"/>
                <a:cs typeface="Arial"/>
              </a:rPr>
              <a:t>y</a:t>
            </a:r>
            <a:r>
              <a:rPr sz="1100" spc="0" dirty="0" smtClean="0">
                <a:latin typeface="Arial"/>
                <a:cs typeface="Arial"/>
              </a:rPr>
              <a:t>be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-9" dirty="0" smtClean="0">
                <a:latin typeface="Arial"/>
                <a:cs typeface="Arial"/>
              </a:rPr>
              <a:t>c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ng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y 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ate</a:t>
            </a:r>
            <a:r>
              <a:rPr sz="1100" spc="-3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(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node</a:t>
            </a:r>
            <a:r>
              <a:rPr sz="1100" spc="-4" dirty="0" smtClean="0">
                <a:latin typeface="Arial"/>
                <a:cs typeface="Arial"/>
              </a:rPr>
              <a:t> 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14" dirty="0" smtClean="0">
                <a:latin typeface="Arial"/>
                <a:cs typeface="Arial"/>
              </a:rPr>
              <a:t>y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 l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19" dirty="0" smtClean="0">
                <a:latin typeface="Arial"/>
                <a:cs typeface="Arial"/>
              </a:rPr>
              <a:t>w</a:t>
            </a:r>
            <a:r>
              <a:rPr sz="1100" spc="4" dirty="0" smtClean="0">
                <a:latin typeface="Arial"/>
                <a:cs typeface="Arial"/>
              </a:rPr>
              <a:t>-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nce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node</a:t>
            </a:r>
            <a:r>
              <a:rPr sz="1100" spc="-4" dirty="0" smtClean="0">
                <a:latin typeface="Arial"/>
                <a:cs typeface="Arial"/>
              </a:rPr>
              <a:t> 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dy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ate</a:t>
            </a:r>
            <a:r>
              <a:rPr sz="1100" spc="9" dirty="0" smtClean="0">
                <a:latin typeface="Arial"/>
                <a:cs typeface="Arial"/>
              </a:rPr>
              <a:t>)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8528" y="5993908"/>
            <a:ext cx="2282665" cy="130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8894" y="472323"/>
            <a:ext cx="6562661" cy="2411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705518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818894" y="472404"/>
            <a:ext cx="6562661" cy="2411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8894" y="472323"/>
            <a:ext cx="6562661" cy="2411947"/>
          </a:xfrm>
          <a:custGeom>
            <a:avLst/>
            <a:gdLst/>
            <a:ahLst/>
            <a:cxnLst/>
            <a:rect l="l" t="t" r="r" b="b"/>
            <a:pathLst>
              <a:path w="5432425" h="3760851">
                <a:moveTo>
                  <a:pt x="0" y="3760851"/>
                </a:moveTo>
                <a:lnTo>
                  <a:pt x="5432425" y="3760851"/>
                </a:lnTo>
                <a:lnTo>
                  <a:pt x="5432425" y="0"/>
                </a:lnTo>
                <a:lnTo>
                  <a:pt x="0" y="0"/>
                </a:lnTo>
                <a:lnTo>
                  <a:pt x="0" y="376085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75096" y="3066586"/>
            <a:ext cx="5864379" cy="3966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190"/>
              </a:lnSpc>
              <a:spcBef>
                <a:spcPts val="99"/>
              </a:spcBef>
            </a:pPr>
            <a:r>
              <a:rPr sz="1100" spc="4" dirty="0" smtClean="0">
                <a:latin typeface="Arial"/>
                <a:cs typeface="Arial"/>
              </a:rPr>
              <a:t>N</a:t>
            </a:r>
            <a:r>
              <a:rPr sz="1100" spc="-19" dirty="0" smtClean="0">
                <a:latin typeface="Arial"/>
                <a:cs typeface="Arial"/>
              </a:rPr>
              <a:t>M</a:t>
            </a:r>
            <a:r>
              <a:rPr sz="1100" spc="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p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-1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ce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1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g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z</a:t>
            </a:r>
            <a:r>
              <a:rPr sz="1100" spc="0" dirty="0" smtClean="0">
                <a:latin typeface="Arial"/>
                <a:cs typeface="Arial"/>
              </a:rPr>
              <a:t>ero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;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-19" dirty="0" smtClean="0">
                <a:latin typeface="Arial"/>
                <a:cs typeface="Arial"/>
              </a:rPr>
              <a:t>M</a:t>
            </a:r>
            <a:r>
              <a:rPr sz="1100" spc="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S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g ones.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use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-19" dirty="0" smtClean="0">
                <a:latin typeface="Arial"/>
                <a:cs typeface="Arial"/>
              </a:rPr>
              <a:t>M</a:t>
            </a:r>
            <a:r>
              <a:rPr sz="1100" spc="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f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PD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so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1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14" dirty="0" smtClean="0">
                <a:latin typeface="Arial"/>
                <a:cs typeface="Arial"/>
              </a:rPr>
              <a:t>u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1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can 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ch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0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is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ed</a:t>
            </a:r>
            <a:r>
              <a:rPr sz="1100" spc="4" dirty="0" smtClean="0">
                <a:latin typeface="Arial"/>
                <a:cs typeface="Arial"/>
              </a:rPr>
              <a:t> t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b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L</a:t>
            </a:r>
            <a:r>
              <a:rPr sz="1100" spc="-34" dirty="0" smtClean="0">
                <a:latin typeface="Arial"/>
                <a:cs typeface="Arial"/>
              </a:rPr>
              <a:t>O</a:t>
            </a:r>
            <a:r>
              <a:rPr sz="1100" spc="25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. </a:t>
            </a:r>
            <a:r>
              <a:rPr sz="1100" spc="-19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f </a:t>
            </a:r>
            <a:r>
              <a:rPr sz="1100" spc="-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s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-19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OS</a:t>
            </a:r>
            <a:r>
              <a:rPr sz="1100" spc="4" dirty="0" smtClean="0">
                <a:latin typeface="Arial"/>
                <a:cs typeface="Arial"/>
              </a:rPr>
              <a:t> f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PDN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19" dirty="0" smtClean="0">
                <a:latin typeface="Arial"/>
                <a:cs typeface="Arial"/>
              </a:rPr>
              <a:t>u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19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wi</a:t>
            </a:r>
            <a:r>
              <a:rPr sz="1100" spc="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l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b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|</a:t>
            </a:r>
            <a:r>
              <a:rPr sz="1100" spc="-4" dirty="0" smtClean="0">
                <a:latin typeface="Arial"/>
                <a:cs typeface="Arial"/>
              </a:rPr>
              <a:t>V</a:t>
            </a:r>
            <a:r>
              <a:rPr sz="1050" spc="9" baseline="-20705" dirty="0" smtClean="0">
                <a:latin typeface="Arial"/>
                <a:cs typeface="Arial"/>
              </a:rPr>
              <a:t>T</a:t>
            </a:r>
            <a:r>
              <a:rPr sz="1050" spc="0" baseline="-20705" dirty="0" smtClean="0">
                <a:latin typeface="Arial"/>
                <a:cs typeface="Arial"/>
              </a:rPr>
              <a:t>p</a:t>
            </a:r>
            <a:r>
              <a:rPr sz="1100" spc="-9" dirty="0" smtClean="0">
                <a:latin typeface="Arial"/>
                <a:cs typeface="Arial"/>
              </a:rPr>
              <a:t>|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57" dirty="0" smtClean="0">
                <a:latin typeface="Arial"/>
                <a:cs typeface="Arial"/>
              </a:rPr>
              <a:t> </a:t>
            </a:r>
            <a:r>
              <a:rPr sz="1100" spc="-1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ot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 marL="12700" marR="1976693" algn="just">
              <a:lnSpc>
                <a:spcPts val="1185"/>
              </a:lnSpc>
            </a:pPr>
            <a:r>
              <a:rPr sz="1100" spc="-4" dirty="0" smtClean="0">
                <a:latin typeface="Arial"/>
                <a:cs typeface="Arial"/>
              </a:rPr>
              <a:t>V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-2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Si</a:t>
            </a:r>
            <a:r>
              <a:rPr sz="1100" spc="4" dirty="0" smtClean="0">
                <a:latin typeface="Arial"/>
                <a:cs typeface="Arial"/>
              </a:rPr>
              <a:t>m</a:t>
            </a:r>
            <a:r>
              <a:rPr sz="1100" spc="-4" dirty="0" smtClean="0">
                <a:latin typeface="Arial"/>
                <a:cs typeface="Arial"/>
              </a:rPr>
              <a:t>il</a:t>
            </a:r>
            <a:r>
              <a:rPr sz="1100" spc="0" dirty="0" smtClean="0">
                <a:latin typeface="Arial"/>
                <a:cs typeface="Arial"/>
              </a:rPr>
              <a:t>ar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son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1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or</a:t>
            </a:r>
            <a:r>
              <a:rPr sz="1100" spc="-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not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us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ng 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-19" dirty="0" smtClean="0">
                <a:latin typeface="Arial"/>
                <a:cs typeface="Arial"/>
              </a:rPr>
              <a:t>M</a:t>
            </a:r>
            <a:r>
              <a:rPr sz="1100" spc="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PUN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5096" y="3636565"/>
            <a:ext cx="5877594" cy="218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30"/>
              </a:lnSpc>
              <a:spcBef>
                <a:spcPts val="61"/>
              </a:spcBef>
            </a:pPr>
            <a:r>
              <a:rPr sz="1100" spc="9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10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-1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1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cu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0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99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89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9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ht</a:t>
            </a:r>
            <a:r>
              <a:rPr sz="1100" spc="10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14" dirty="0" smtClean="0">
                <a:latin typeface="Arial"/>
                <a:cs typeface="Arial"/>
              </a:rPr>
              <a:t>u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4" dirty="0" smtClean="0">
                <a:latin typeface="Arial"/>
                <a:cs typeface="Arial"/>
              </a:rPr>
              <a:t>-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1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-14" dirty="0" smtClean="0">
                <a:latin typeface="Arial"/>
                <a:cs typeface="Arial"/>
              </a:rPr>
              <a:t>e</a:t>
            </a:r>
            <a:r>
              <a:rPr sz="1100" spc="4" dirty="0" smtClean="0">
                <a:latin typeface="Arial"/>
                <a:cs typeface="Arial"/>
              </a:rPr>
              <a:t>f</a:t>
            </a:r>
            <a:r>
              <a:rPr sz="1100" spc="-14" dirty="0" smtClean="0">
                <a:latin typeface="Arial"/>
                <a:cs typeface="Arial"/>
              </a:rPr>
              <a:t>o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9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10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al</a:t>
            </a:r>
            <a:r>
              <a:rPr sz="1100" spc="109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v</a:t>
            </a:r>
            <a:r>
              <a:rPr sz="1100" spc="9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4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0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14" dirty="0" smtClean="0">
                <a:latin typeface="Arial"/>
                <a:cs typeface="Arial"/>
              </a:rPr>
              <a:t>v</a:t>
            </a:r>
            <a:r>
              <a:rPr sz="1100" spc="9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l</a:t>
            </a:r>
            <a:r>
              <a:rPr sz="1100" spc="11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14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-9" dirty="0" smtClean="0">
                <a:latin typeface="Arial"/>
                <a:cs typeface="Arial"/>
              </a:rPr>
              <a:t>c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d</a:t>
            </a:r>
            <a:endParaRPr sz="1100">
              <a:latin typeface="Arial"/>
              <a:cs typeface="Arial"/>
            </a:endParaRPr>
          </a:p>
          <a:p>
            <a:pPr marL="12700" marR="27243">
              <a:lnSpc>
                <a:spcPts val="1355"/>
              </a:lnSpc>
              <a:spcBef>
                <a:spcPts val="6"/>
              </a:spcBef>
            </a:pPr>
            <a:r>
              <a:rPr sz="1650" spc="4" baseline="7905" dirty="0" smtClean="0">
                <a:latin typeface="Arial"/>
                <a:cs typeface="Arial"/>
              </a:rPr>
              <a:t>(</a:t>
            </a:r>
            <a:r>
              <a:rPr sz="1650" spc="-14" baseline="7905" dirty="0" smtClean="0">
                <a:latin typeface="Arial"/>
                <a:cs typeface="Arial"/>
              </a:rPr>
              <a:t>w</a:t>
            </a:r>
            <a:r>
              <a:rPr sz="1650" spc="0" baseline="7905" dirty="0" smtClean="0">
                <a:latin typeface="Arial"/>
                <a:cs typeface="Arial"/>
              </a:rPr>
              <a:t>h</a:t>
            </a:r>
            <a:r>
              <a:rPr sz="1650" spc="-4" baseline="7905" dirty="0" smtClean="0">
                <a:latin typeface="Arial"/>
                <a:cs typeface="Arial"/>
              </a:rPr>
              <a:t>e</a:t>
            </a:r>
            <a:r>
              <a:rPr sz="1650" spc="0" baseline="7905" dirty="0" smtClean="0">
                <a:latin typeface="Arial"/>
                <a:cs typeface="Arial"/>
              </a:rPr>
              <a:t>n</a:t>
            </a:r>
            <a:r>
              <a:rPr sz="1650" spc="-4" baseline="7905" dirty="0" smtClean="0">
                <a:latin typeface="Arial"/>
                <a:cs typeface="Arial"/>
              </a:rPr>
              <a:t> </a:t>
            </a:r>
            <a:r>
              <a:rPr sz="1650" spc="-9" baseline="7905" dirty="0" smtClean="0">
                <a:latin typeface="Arial"/>
                <a:cs typeface="Arial"/>
              </a:rPr>
              <a:t>|</a:t>
            </a:r>
            <a:r>
              <a:rPr sz="1650" spc="-4" baseline="7905" dirty="0" smtClean="0">
                <a:latin typeface="Arial"/>
                <a:cs typeface="Arial"/>
              </a:rPr>
              <a:t>V</a:t>
            </a:r>
            <a:r>
              <a:rPr sz="1050" spc="-4" baseline="-12423" dirty="0" smtClean="0">
                <a:latin typeface="Arial"/>
                <a:cs typeface="Arial"/>
              </a:rPr>
              <a:t>G</a:t>
            </a:r>
            <a:r>
              <a:rPr sz="1050" spc="4" baseline="-12423" dirty="0" smtClean="0">
                <a:latin typeface="Arial"/>
                <a:cs typeface="Arial"/>
              </a:rPr>
              <a:t>S</a:t>
            </a:r>
            <a:r>
              <a:rPr sz="1650" spc="0" baseline="7905" dirty="0" smtClean="0">
                <a:latin typeface="Arial"/>
                <a:cs typeface="Arial"/>
              </a:rPr>
              <a:t>|</a:t>
            </a:r>
            <a:r>
              <a:rPr sz="1650" spc="60" baseline="7905" dirty="0" smtClean="0">
                <a:latin typeface="Arial"/>
                <a:cs typeface="Arial"/>
              </a:rPr>
              <a:t> </a:t>
            </a:r>
            <a:r>
              <a:rPr sz="1650" spc="0" baseline="7905" dirty="0" smtClean="0">
                <a:latin typeface="Arial"/>
                <a:cs typeface="Arial"/>
              </a:rPr>
              <a:t>&lt;</a:t>
            </a:r>
            <a:r>
              <a:rPr sz="1650" spc="-14" baseline="7905" dirty="0" smtClean="0">
                <a:latin typeface="Arial"/>
                <a:cs typeface="Arial"/>
              </a:rPr>
              <a:t> </a:t>
            </a:r>
            <a:r>
              <a:rPr sz="1650" spc="-9" baseline="7905" dirty="0" smtClean="0">
                <a:latin typeface="Arial"/>
                <a:cs typeface="Arial"/>
              </a:rPr>
              <a:t>|</a:t>
            </a:r>
            <a:r>
              <a:rPr sz="1650" spc="-4" baseline="7905" dirty="0" smtClean="0">
                <a:latin typeface="Arial"/>
                <a:cs typeface="Arial"/>
              </a:rPr>
              <a:t>V</a:t>
            </a:r>
            <a:r>
              <a:rPr sz="1050" spc="9" baseline="-12423" dirty="0" smtClean="0">
                <a:latin typeface="Arial"/>
                <a:cs typeface="Arial"/>
              </a:rPr>
              <a:t>T</a:t>
            </a:r>
            <a:r>
              <a:rPr sz="1650" spc="-9" baseline="7905" dirty="0" smtClean="0">
                <a:latin typeface="Arial"/>
                <a:cs typeface="Arial"/>
              </a:rPr>
              <a:t>|</a:t>
            </a:r>
            <a:r>
              <a:rPr sz="1650" spc="4" baseline="7905" dirty="0" smtClean="0">
                <a:latin typeface="Arial"/>
                <a:cs typeface="Arial"/>
              </a:rPr>
              <a:t>)</a:t>
            </a:r>
            <a:r>
              <a:rPr sz="1650" spc="0" baseline="7905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8528" y="5993908"/>
            <a:ext cx="2282665" cy="130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18894" y="472323"/>
            <a:ext cx="6562661" cy="2411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25700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84099" y="409281"/>
            <a:ext cx="6455265" cy="23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4099" y="409281"/>
            <a:ext cx="6455265" cy="2372200"/>
          </a:xfrm>
          <a:custGeom>
            <a:avLst/>
            <a:gdLst/>
            <a:ahLst/>
            <a:cxnLst/>
            <a:rect l="l" t="t" r="r" b="b"/>
            <a:pathLst>
              <a:path w="5343525" h="3698875">
                <a:moveTo>
                  <a:pt x="0" y="3698875"/>
                </a:moveTo>
                <a:lnTo>
                  <a:pt x="5343525" y="3698875"/>
                </a:lnTo>
                <a:lnTo>
                  <a:pt x="5343525" y="0"/>
                </a:lnTo>
                <a:lnTo>
                  <a:pt x="0" y="0"/>
                </a:lnTo>
                <a:lnTo>
                  <a:pt x="0" y="36988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78528" y="5993908"/>
            <a:ext cx="2282665" cy="1303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84099" y="409281"/>
            <a:ext cx="6455265" cy="2372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027657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1006</Words>
  <Application>Microsoft Office PowerPoint</Application>
  <PresentationFormat>On-screen Show (4:3)</PresentationFormat>
  <Paragraphs>219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2o1O</dc:creator>
  <cp:lastModifiedBy>DR.Ahmed Saker 2o1O</cp:lastModifiedBy>
  <cp:revision>3</cp:revision>
  <dcterms:created xsi:type="dcterms:W3CDTF">2018-11-11T06:11:58Z</dcterms:created>
  <dcterms:modified xsi:type="dcterms:W3CDTF">2018-11-11T07:00:32Z</dcterms:modified>
</cp:coreProperties>
</file>